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9" Type="http://schemas.openxmlformats.org/officeDocument/2006/relationships/slideLayout" Target="../slideLayouts/slideLayout1.xml"/><Relationship Id="rId10"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70748" y="1642348"/>
            <a:ext cx="4944904" cy="4944904"/>
          </a:xfrm>
          <a:prstGeom prst="rect">
            <a:avLst/>
          </a:prstGeom>
        </p:spPr>
      </p:pic>
      <p:sp>
        <p:nvSpPr>
          <p:cNvPr id="6" name="Text 1"/>
          <p:cNvSpPr/>
          <p:nvPr/>
        </p:nvSpPr>
        <p:spPr>
          <a:xfrm>
            <a:off x="6244709" y="1298734"/>
            <a:ext cx="7627382" cy="2950726"/>
          </a:xfrm>
          <a:prstGeom prst="rect">
            <a:avLst/>
          </a:prstGeom>
          <a:noFill/>
          <a:ln/>
        </p:spPr>
        <p:txBody>
          <a:bodyPr wrap="square" rtlCol="0" anchor="t"/>
          <a:lstStyle/>
          <a:p>
            <a:pPr indent="0" marL="0">
              <a:lnSpc>
                <a:spcPts val="7744"/>
              </a:lnSpc>
              <a:buNone/>
            </a:pPr>
            <a:r>
              <a:rPr lang="en-US" sz="6195" b="1" dirty="0">
                <a:solidFill>
                  <a:srgbClr val="396AF1"/>
                </a:solidFill>
                <a:latin typeface="Barlow" pitchFamily="34" charset="0"/>
                <a:ea typeface="Barlow" pitchFamily="34" charset="-122"/>
                <a:cs typeface="Barlow" pitchFamily="34" charset="-120"/>
              </a:rPr>
              <a:t>Introduction to MQ-135 Gas Leakage Sensor</a:t>
            </a:r>
            <a:endParaRPr lang="en-US" sz="6195" dirty="0"/>
          </a:p>
        </p:txBody>
      </p:sp>
      <p:sp>
        <p:nvSpPr>
          <p:cNvPr id="7" name="Text 2"/>
          <p:cNvSpPr/>
          <p:nvPr/>
        </p:nvSpPr>
        <p:spPr>
          <a:xfrm>
            <a:off x="6244709" y="4574381"/>
            <a:ext cx="7627382"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The MQ-135 gas sensor is a highly sensitive and versatile device designed for detecting various gases in the air, including methane, ethanol, propane, and butane. It is widely used in industrial and household applications for gas leakage detection, air quality monitoring, and safety systems.</a:t>
            </a:r>
            <a:endParaRPr lang="en-US" sz="1706" dirty="0"/>
          </a:p>
        </p:txBody>
      </p:sp>
      <p:sp>
        <p:nvSpPr>
          <p:cNvPr id="8" name="Shape 3"/>
          <p:cNvSpPr/>
          <p:nvPr/>
        </p:nvSpPr>
        <p:spPr>
          <a:xfrm>
            <a:off x="6244709" y="6567845"/>
            <a:ext cx="346591" cy="346591"/>
          </a:xfrm>
          <a:prstGeom prst="roundRect">
            <a:avLst>
              <a:gd name="adj" fmla="val 26380043"/>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6252329" y="6575465"/>
            <a:ext cx="331351" cy="331351"/>
          </a:xfrm>
          <a:prstGeom prst="rect">
            <a:avLst/>
          </a:prstGeom>
        </p:spPr>
      </p:pic>
      <p:sp>
        <p:nvSpPr>
          <p:cNvPr id="10" name="Text 4"/>
          <p:cNvSpPr/>
          <p:nvPr/>
        </p:nvSpPr>
        <p:spPr>
          <a:xfrm>
            <a:off x="6699528" y="6551652"/>
            <a:ext cx="2369939" cy="379214"/>
          </a:xfrm>
          <a:prstGeom prst="rect">
            <a:avLst/>
          </a:prstGeom>
          <a:noFill/>
          <a:ln/>
        </p:spPr>
        <p:txBody>
          <a:bodyPr wrap="none" rtlCol="0" anchor="t"/>
          <a:lstStyle/>
          <a:p>
            <a:pPr algn="l" indent="0" marL="0">
              <a:lnSpc>
                <a:spcPts val="2986"/>
              </a:lnSpc>
              <a:buNone/>
            </a:pPr>
            <a:r>
              <a:rPr lang="en-US" sz="2133" b="1" dirty="0">
                <a:solidFill>
                  <a:srgbClr val="272525"/>
                </a:solidFill>
                <a:latin typeface="Montserrat" pitchFamily="34" charset="0"/>
                <a:ea typeface="Montserrat" pitchFamily="34" charset="-122"/>
                <a:cs typeface="Montserrat" pitchFamily="34" charset="-120"/>
              </a:rPr>
              <a:t>by Swaraj kumar</a:t>
            </a:r>
            <a:endParaRPr lang="en-US" sz="2133"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91531" y="2729627"/>
            <a:ext cx="4991338" cy="2770227"/>
          </a:xfrm>
          <a:prstGeom prst="rect">
            <a:avLst/>
          </a:prstGeom>
        </p:spPr>
      </p:pic>
      <p:sp>
        <p:nvSpPr>
          <p:cNvPr id="6" name="Text 1"/>
          <p:cNvSpPr/>
          <p:nvPr/>
        </p:nvSpPr>
        <p:spPr>
          <a:xfrm>
            <a:off x="692825" y="863203"/>
            <a:ext cx="5209580" cy="651272"/>
          </a:xfrm>
          <a:prstGeom prst="rect">
            <a:avLst/>
          </a:prstGeom>
          <a:noFill/>
          <a:ln/>
        </p:spPr>
        <p:txBody>
          <a:bodyPr wrap="none" rtlCol="0" anchor="t"/>
          <a:lstStyle/>
          <a:p>
            <a:pPr indent="0" marL="0">
              <a:lnSpc>
                <a:spcPts val="5128"/>
              </a:lnSpc>
              <a:buNone/>
            </a:pPr>
            <a:r>
              <a:rPr lang="en-US" sz="4102" b="1" dirty="0">
                <a:solidFill>
                  <a:srgbClr val="396AF1"/>
                </a:solidFill>
                <a:latin typeface="Barlow" pitchFamily="34" charset="0"/>
                <a:ea typeface="Barlow" pitchFamily="34" charset="-122"/>
                <a:cs typeface="Barlow" pitchFamily="34" charset="-120"/>
              </a:rPr>
              <a:t>Principle of Operation</a:t>
            </a:r>
            <a:endParaRPr lang="en-US" sz="4102" dirty="0"/>
          </a:p>
        </p:txBody>
      </p:sp>
      <p:sp>
        <p:nvSpPr>
          <p:cNvPr id="7" name="Text 2"/>
          <p:cNvSpPr/>
          <p:nvPr/>
        </p:nvSpPr>
        <p:spPr>
          <a:xfrm>
            <a:off x="692825" y="1811417"/>
            <a:ext cx="7758351" cy="1583531"/>
          </a:xfrm>
          <a:prstGeom prst="rect">
            <a:avLst/>
          </a:prstGeom>
          <a:noFill/>
          <a:ln/>
        </p:spPr>
        <p:txBody>
          <a:bodyPr wrap="square" rtlCol="0" anchor="t"/>
          <a:lstStyle/>
          <a:p>
            <a:pPr indent="0" marL="0">
              <a:lnSpc>
                <a:spcPts val="2494"/>
              </a:lnSpc>
              <a:buNone/>
            </a:pPr>
            <a:r>
              <a:rPr lang="en-US" sz="1559" dirty="0">
                <a:solidFill>
                  <a:srgbClr val="272525"/>
                </a:solidFill>
                <a:latin typeface="Montserrat" pitchFamily="34" charset="0"/>
                <a:ea typeface="Montserrat" pitchFamily="34" charset="-122"/>
                <a:cs typeface="Montserrat" pitchFamily="34" charset="-120"/>
              </a:rPr>
              <a:t>The MQ-135 operates on the principle of metal oxide semiconductor (MOS) gas sensing technology. It utilizes a sensitive sensing element made of tin dioxide (SnO2) that changes its electrical resistance when exposed to target gases. The sensor's resistance varies depending on the concentration of the gas, enabling it to detect and quantify the presence of specific gases.</a:t>
            </a:r>
            <a:endParaRPr lang="en-US" sz="1559" dirty="0"/>
          </a:p>
        </p:txBody>
      </p:sp>
      <p:sp>
        <p:nvSpPr>
          <p:cNvPr id="8" name="Shape 3"/>
          <p:cNvSpPr/>
          <p:nvPr/>
        </p:nvSpPr>
        <p:spPr>
          <a:xfrm>
            <a:off x="692825" y="3840242"/>
            <a:ext cx="445413" cy="445413"/>
          </a:xfrm>
          <a:prstGeom prst="roundRect">
            <a:avLst>
              <a:gd name="adj" fmla="val 26667"/>
            </a:avLst>
          </a:prstGeom>
          <a:solidFill>
            <a:srgbClr val="EEEFF5"/>
          </a:solidFill>
          <a:ln/>
        </p:spPr>
      </p:sp>
      <p:sp>
        <p:nvSpPr>
          <p:cNvPr id="9" name="Text 4"/>
          <p:cNvSpPr/>
          <p:nvPr/>
        </p:nvSpPr>
        <p:spPr>
          <a:xfrm>
            <a:off x="860108" y="3906679"/>
            <a:ext cx="110728" cy="312539"/>
          </a:xfrm>
          <a:prstGeom prst="rect">
            <a:avLst/>
          </a:prstGeom>
          <a:noFill/>
          <a:ln/>
        </p:spPr>
        <p:txBody>
          <a:bodyPr wrap="none" rtlCol="0" anchor="t"/>
          <a:lstStyle/>
          <a:p>
            <a:pPr algn="ctr" indent="0" marL="0">
              <a:lnSpc>
                <a:spcPts val="2461"/>
              </a:lnSpc>
              <a:buNone/>
            </a:pPr>
            <a:r>
              <a:rPr lang="en-US" sz="2461" b="1" dirty="0">
                <a:solidFill>
                  <a:srgbClr val="396AF1"/>
                </a:solidFill>
                <a:latin typeface="Barlow" pitchFamily="34" charset="0"/>
                <a:ea typeface="Barlow" pitchFamily="34" charset="-122"/>
                <a:cs typeface="Barlow" pitchFamily="34" charset="-120"/>
              </a:rPr>
              <a:t>1</a:t>
            </a:r>
            <a:endParaRPr lang="en-US" sz="2461" dirty="0"/>
          </a:p>
        </p:txBody>
      </p:sp>
      <p:sp>
        <p:nvSpPr>
          <p:cNvPr id="10" name="Text 5"/>
          <p:cNvSpPr/>
          <p:nvPr/>
        </p:nvSpPr>
        <p:spPr>
          <a:xfrm>
            <a:off x="1336119" y="3840242"/>
            <a:ext cx="2604730" cy="325636"/>
          </a:xfrm>
          <a:prstGeom prst="rect">
            <a:avLst/>
          </a:prstGeom>
          <a:noFill/>
          <a:ln/>
        </p:spPr>
        <p:txBody>
          <a:bodyPr wrap="none" rtlCol="0" anchor="t"/>
          <a:lstStyle/>
          <a:p>
            <a:pPr indent="0" marL="0">
              <a:lnSpc>
                <a:spcPts val="2564"/>
              </a:lnSpc>
              <a:buNone/>
            </a:pPr>
            <a:r>
              <a:rPr lang="en-US" sz="2051" b="1" dirty="0">
                <a:solidFill>
                  <a:srgbClr val="396AF1"/>
                </a:solidFill>
                <a:latin typeface="Barlow" pitchFamily="34" charset="0"/>
                <a:ea typeface="Barlow" pitchFamily="34" charset="-122"/>
                <a:cs typeface="Barlow" pitchFamily="34" charset="-120"/>
              </a:rPr>
              <a:t>Gas Adsorption</a:t>
            </a:r>
            <a:endParaRPr lang="en-US" sz="2051" dirty="0"/>
          </a:p>
        </p:txBody>
      </p:sp>
      <p:sp>
        <p:nvSpPr>
          <p:cNvPr id="11" name="Text 6"/>
          <p:cNvSpPr/>
          <p:nvPr/>
        </p:nvSpPr>
        <p:spPr>
          <a:xfrm>
            <a:off x="1336119" y="4284583"/>
            <a:ext cx="3136940" cy="1266825"/>
          </a:xfrm>
          <a:prstGeom prst="rect">
            <a:avLst/>
          </a:prstGeom>
          <a:noFill/>
          <a:ln/>
        </p:spPr>
        <p:txBody>
          <a:bodyPr wrap="square" rtlCol="0" anchor="t"/>
          <a:lstStyle/>
          <a:p>
            <a:pPr indent="0" marL="0">
              <a:lnSpc>
                <a:spcPts val="2494"/>
              </a:lnSpc>
              <a:buNone/>
            </a:pPr>
            <a:r>
              <a:rPr lang="en-US" sz="1559" dirty="0">
                <a:solidFill>
                  <a:srgbClr val="272525"/>
                </a:solidFill>
                <a:latin typeface="Montserrat" pitchFamily="34" charset="0"/>
                <a:ea typeface="Montserrat" pitchFamily="34" charset="-122"/>
                <a:cs typeface="Montserrat" pitchFamily="34" charset="-120"/>
              </a:rPr>
              <a:t>When target gas molecules come into contact with the SnO2 sensing element, they are adsorbed onto its surface.</a:t>
            </a:r>
            <a:endParaRPr lang="en-US" sz="1559" dirty="0"/>
          </a:p>
        </p:txBody>
      </p:sp>
      <p:sp>
        <p:nvSpPr>
          <p:cNvPr id="12" name="Shape 7"/>
          <p:cNvSpPr/>
          <p:nvPr/>
        </p:nvSpPr>
        <p:spPr>
          <a:xfrm>
            <a:off x="4670941" y="3840242"/>
            <a:ext cx="445413" cy="445413"/>
          </a:xfrm>
          <a:prstGeom prst="roundRect">
            <a:avLst>
              <a:gd name="adj" fmla="val 26667"/>
            </a:avLst>
          </a:prstGeom>
          <a:solidFill>
            <a:srgbClr val="EEEFF5"/>
          </a:solidFill>
          <a:ln/>
        </p:spPr>
      </p:sp>
      <p:sp>
        <p:nvSpPr>
          <p:cNvPr id="13" name="Text 8"/>
          <p:cNvSpPr/>
          <p:nvPr/>
        </p:nvSpPr>
        <p:spPr>
          <a:xfrm>
            <a:off x="4806077" y="3906679"/>
            <a:ext cx="175022" cy="312539"/>
          </a:xfrm>
          <a:prstGeom prst="rect">
            <a:avLst/>
          </a:prstGeom>
          <a:noFill/>
          <a:ln/>
        </p:spPr>
        <p:txBody>
          <a:bodyPr wrap="none" rtlCol="0" anchor="t"/>
          <a:lstStyle/>
          <a:p>
            <a:pPr algn="ctr" indent="0" marL="0">
              <a:lnSpc>
                <a:spcPts val="2461"/>
              </a:lnSpc>
              <a:buNone/>
            </a:pPr>
            <a:r>
              <a:rPr lang="en-US" sz="2461" b="1" dirty="0">
                <a:solidFill>
                  <a:srgbClr val="396AF1"/>
                </a:solidFill>
                <a:latin typeface="Barlow" pitchFamily="34" charset="0"/>
                <a:ea typeface="Barlow" pitchFamily="34" charset="-122"/>
                <a:cs typeface="Barlow" pitchFamily="34" charset="-120"/>
              </a:rPr>
              <a:t>2</a:t>
            </a:r>
            <a:endParaRPr lang="en-US" sz="2461" dirty="0"/>
          </a:p>
        </p:txBody>
      </p:sp>
      <p:sp>
        <p:nvSpPr>
          <p:cNvPr id="14" name="Text 9"/>
          <p:cNvSpPr/>
          <p:nvPr/>
        </p:nvSpPr>
        <p:spPr>
          <a:xfrm>
            <a:off x="5314236" y="3840242"/>
            <a:ext cx="2604730" cy="325636"/>
          </a:xfrm>
          <a:prstGeom prst="rect">
            <a:avLst/>
          </a:prstGeom>
          <a:noFill/>
          <a:ln/>
        </p:spPr>
        <p:txBody>
          <a:bodyPr wrap="none" rtlCol="0" anchor="t"/>
          <a:lstStyle/>
          <a:p>
            <a:pPr indent="0" marL="0">
              <a:lnSpc>
                <a:spcPts val="2564"/>
              </a:lnSpc>
              <a:buNone/>
            </a:pPr>
            <a:r>
              <a:rPr lang="en-US" sz="2051" b="1" dirty="0">
                <a:solidFill>
                  <a:srgbClr val="396AF1"/>
                </a:solidFill>
                <a:latin typeface="Barlow" pitchFamily="34" charset="0"/>
                <a:ea typeface="Barlow" pitchFamily="34" charset="-122"/>
                <a:cs typeface="Barlow" pitchFamily="34" charset="-120"/>
              </a:rPr>
              <a:t>Resistance Change</a:t>
            </a:r>
            <a:endParaRPr lang="en-US" sz="2051" dirty="0"/>
          </a:p>
        </p:txBody>
      </p:sp>
      <p:sp>
        <p:nvSpPr>
          <p:cNvPr id="15" name="Text 10"/>
          <p:cNvSpPr/>
          <p:nvPr/>
        </p:nvSpPr>
        <p:spPr>
          <a:xfrm>
            <a:off x="5314236" y="4284583"/>
            <a:ext cx="3136940" cy="1266825"/>
          </a:xfrm>
          <a:prstGeom prst="rect">
            <a:avLst/>
          </a:prstGeom>
          <a:noFill/>
          <a:ln/>
        </p:spPr>
        <p:txBody>
          <a:bodyPr wrap="square" rtlCol="0" anchor="t"/>
          <a:lstStyle/>
          <a:p>
            <a:pPr indent="0" marL="0">
              <a:lnSpc>
                <a:spcPts val="2494"/>
              </a:lnSpc>
              <a:buNone/>
            </a:pPr>
            <a:r>
              <a:rPr lang="en-US" sz="1559" dirty="0">
                <a:solidFill>
                  <a:srgbClr val="272525"/>
                </a:solidFill>
                <a:latin typeface="Montserrat" pitchFamily="34" charset="0"/>
                <a:ea typeface="Montserrat" pitchFamily="34" charset="-122"/>
                <a:cs typeface="Montserrat" pitchFamily="34" charset="-120"/>
              </a:rPr>
              <a:t>The adsorption of gas molecules alters the electrical conductivity of the SnO2, causing a change in resistance.</a:t>
            </a:r>
            <a:endParaRPr lang="en-US" sz="1559" dirty="0"/>
          </a:p>
        </p:txBody>
      </p:sp>
      <p:sp>
        <p:nvSpPr>
          <p:cNvPr id="16" name="Shape 11"/>
          <p:cNvSpPr/>
          <p:nvPr/>
        </p:nvSpPr>
        <p:spPr>
          <a:xfrm>
            <a:off x="692825" y="5971937"/>
            <a:ext cx="445413" cy="445413"/>
          </a:xfrm>
          <a:prstGeom prst="roundRect">
            <a:avLst>
              <a:gd name="adj" fmla="val 26667"/>
            </a:avLst>
          </a:prstGeom>
          <a:solidFill>
            <a:srgbClr val="EEEFF5"/>
          </a:solidFill>
          <a:ln/>
        </p:spPr>
      </p:sp>
      <p:sp>
        <p:nvSpPr>
          <p:cNvPr id="17" name="Text 12"/>
          <p:cNvSpPr/>
          <p:nvPr/>
        </p:nvSpPr>
        <p:spPr>
          <a:xfrm>
            <a:off x="831056" y="6038374"/>
            <a:ext cx="168831" cy="312539"/>
          </a:xfrm>
          <a:prstGeom prst="rect">
            <a:avLst/>
          </a:prstGeom>
          <a:noFill/>
          <a:ln/>
        </p:spPr>
        <p:txBody>
          <a:bodyPr wrap="none" rtlCol="0" anchor="t"/>
          <a:lstStyle/>
          <a:p>
            <a:pPr algn="ctr" indent="0" marL="0">
              <a:lnSpc>
                <a:spcPts val="2461"/>
              </a:lnSpc>
              <a:buNone/>
            </a:pPr>
            <a:r>
              <a:rPr lang="en-US" sz="2461" b="1" dirty="0">
                <a:solidFill>
                  <a:srgbClr val="396AF1"/>
                </a:solidFill>
                <a:latin typeface="Barlow" pitchFamily="34" charset="0"/>
                <a:ea typeface="Barlow" pitchFamily="34" charset="-122"/>
                <a:cs typeface="Barlow" pitchFamily="34" charset="-120"/>
              </a:rPr>
              <a:t>3</a:t>
            </a:r>
            <a:endParaRPr lang="en-US" sz="2461" dirty="0"/>
          </a:p>
        </p:txBody>
      </p:sp>
      <p:sp>
        <p:nvSpPr>
          <p:cNvPr id="18" name="Text 13"/>
          <p:cNvSpPr/>
          <p:nvPr/>
        </p:nvSpPr>
        <p:spPr>
          <a:xfrm>
            <a:off x="1336119" y="5971937"/>
            <a:ext cx="2604730" cy="325636"/>
          </a:xfrm>
          <a:prstGeom prst="rect">
            <a:avLst/>
          </a:prstGeom>
          <a:noFill/>
          <a:ln/>
        </p:spPr>
        <p:txBody>
          <a:bodyPr wrap="none" rtlCol="0" anchor="t"/>
          <a:lstStyle/>
          <a:p>
            <a:pPr indent="0" marL="0">
              <a:lnSpc>
                <a:spcPts val="2564"/>
              </a:lnSpc>
              <a:buNone/>
            </a:pPr>
            <a:r>
              <a:rPr lang="en-US" sz="2051" b="1" dirty="0">
                <a:solidFill>
                  <a:srgbClr val="396AF1"/>
                </a:solidFill>
                <a:latin typeface="Barlow" pitchFamily="34" charset="0"/>
                <a:ea typeface="Barlow" pitchFamily="34" charset="-122"/>
                <a:cs typeface="Barlow" pitchFamily="34" charset="-120"/>
              </a:rPr>
              <a:t>Signal Output</a:t>
            </a:r>
            <a:endParaRPr lang="en-US" sz="2051" dirty="0"/>
          </a:p>
        </p:txBody>
      </p:sp>
      <p:sp>
        <p:nvSpPr>
          <p:cNvPr id="19" name="Text 14"/>
          <p:cNvSpPr/>
          <p:nvPr/>
        </p:nvSpPr>
        <p:spPr>
          <a:xfrm>
            <a:off x="1336119" y="6416278"/>
            <a:ext cx="7115056" cy="950119"/>
          </a:xfrm>
          <a:prstGeom prst="rect">
            <a:avLst/>
          </a:prstGeom>
          <a:noFill/>
          <a:ln/>
        </p:spPr>
        <p:txBody>
          <a:bodyPr wrap="square" rtlCol="0" anchor="t"/>
          <a:lstStyle/>
          <a:p>
            <a:pPr indent="0" marL="0">
              <a:lnSpc>
                <a:spcPts val="2494"/>
              </a:lnSpc>
              <a:buNone/>
            </a:pPr>
            <a:r>
              <a:rPr lang="en-US" sz="1559" dirty="0">
                <a:solidFill>
                  <a:srgbClr val="272525"/>
                </a:solidFill>
                <a:latin typeface="Montserrat" pitchFamily="34" charset="0"/>
                <a:ea typeface="Montserrat" pitchFamily="34" charset="-122"/>
                <a:cs typeface="Montserrat" pitchFamily="34" charset="-120"/>
              </a:rPr>
              <a:t>The sensor converts the resistance change into an electrical signal, which is then processed and interpreted to determine the concentration of the target gas.</a:t>
            </a:r>
            <a:endParaRPr lang="en-US" sz="1559"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1367552"/>
            <a:ext cx="5701546" cy="712708"/>
          </a:xfrm>
          <a:prstGeom prst="rect">
            <a:avLst/>
          </a:prstGeom>
          <a:noFill/>
          <a:ln/>
        </p:spPr>
        <p:txBody>
          <a:bodyPr wrap="non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Sensor Components</a:t>
            </a:r>
            <a:endParaRPr lang="en-US" sz="4489" dirty="0"/>
          </a:p>
        </p:txBody>
      </p:sp>
      <p:sp>
        <p:nvSpPr>
          <p:cNvPr id="5" name="Text 2"/>
          <p:cNvSpPr/>
          <p:nvPr/>
        </p:nvSpPr>
        <p:spPr>
          <a:xfrm>
            <a:off x="758309" y="2513528"/>
            <a:ext cx="13113782" cy="69342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The MQ-135 gas sensor typically consists of several key components that work together to detect and measure gas concentrations.</a:t>
            </a:r>
            <a:endParaRPr lang="en-US" sz="1706" dirty="0"/>
          </a:p>
        </p:txBody>
      </p:sp>
      <p:sp>
        <p:nvSpPr>
          <p:cNvPr id="6" name="Text 3"/>
          <p:cNvSpPr/>
          <p:nvPr/>
        </p:nvSpPr>
        <p:spPr>
          <a:xfrm>
            <a:off x="758309" y="3667244"/>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Sensing Element</a:t>
            </a:r>
            <a:endParaRPr lang="en-US" sz="2245" dirty="0"/>
          </a:p>
        </p:txBody>
      </p:sp>
      <p:sp>
        <p:nvSpPr>
          <p:cNvPr id="7" name="Text 4"/>
          <p:cNvSpPr/>
          <p:nvPr/>
        </p:nvSpPr>
        <p:spPr>
          <a:xfrm>
            <a:off x="758309" y="4240054"/>
            <a:ext cx="4018359"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The sensing element is the heart of the sensor. It is typically made of tin dioxide (SnO2) material, which is highly sensitive to the presence of various gases.</a:t>
            </a:r>
            <a:endParaRPr lang="en-US" sz="1706" dirty="0"/>
          </a:p>
        </p:txBody>
      </p:sp>
      <p:sp>
        <p:nvSpPr>
          <p:cNvPr id="8" name="Text 5"/>
          <p:cNvSpPr/>
          <p:nvPr/>
        </p:nvSpPr>
        <p:spPr>
          <a:xfrm>
            <a:off x="5312926" y="3667244"/>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Heater</a:t>
            </a:r>
            <a:endParaRPr lang="en-US" sz="2245" dirty="0"/>
          </a:p>
        </p:txBody>
      </p:sp>
      <p:sp>
        <p:nvSpPr>
          <p:cNvPr id="9" name="Text 6"/>
          <p:cNvSpPr/>
          <p:nvPr/>
        </p:nvSpPr>
        <p:spPr>
          <a:xfrm>
            <a:off x="5312926" y="4240054"/>
            <a:ext cx="4018359" cy="242697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A heater element is used to maintain the sensing element at an optimal operating temperature, usually around 150-250 degrees Celsius. This ensures that the sensor is sufficiently sensitive to detect target gas molecules.</a:t>
            </a:r>
            <a:endParaRPr lang="en-US" sz="1706" dirty="0"/>
          </a:p>
        </p:txBody>
      </p:sp>
      <p:sp>
        <p:nvSpPr>
          <p:cNvPr id="10" name="Text 7"/>
          <p:cNvSpPr/>
          <p:nvPr/>
        </p:nvSpPr>
        <p:spPr>
          <a:xfrm>
            <a:off x="9867543" y="3667244"/>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Protective Cover</a:t>
            </a:r>
            <a:endParaRPr lang="en-US" sz="2245" dirty="0"/>
          </a:p>
        </p:txBody>
      </p:sp>
      <p:sp>
        <p:nvSpPr>
          <p:cNvPr id="11" name="Text 8"/>
          <p:cNvSpPr/>
          <p:nvPr/>
        </p:nvSpPr>
        <p:spPr>
          <a:xfrm>
            <a:off x="9867543" y="4240054"/>
            <a:ext cx="4018359" cy="208026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A protective cover is placed over the sensing element to shield it from environmental factors such as dust and moisture. It also helps to improve the sensor's longevity and reliability.</a:t>
            </a:r>
            <a:endParaRPr lang="en-US" sz="1706"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99508" y="2655332"/>
            <a:ext cx="4975384" cy="2918936"/>
          </a:xfrm>
          <a:prstGeom prst="rect">
            <a:avLst/>
          </a:prstGeom>
        </p:spPr>
      </p:pic>
      <p:sp>
        <p:nvSpPr>
          <p:cNvPr id="6" name="Text 1"/>
          <p:cNvSpPr/>
          <p:nvPr/>
        </p:nvSpPr>
        <p:spPr>
          <a:xfrm>
            <a:off x="715208" y="1062276"/>
            <a:ext cx="7589520" cy="672227"/>
          </a:xfrm>
          <a:prstGeom prst="rect">
            <a:avLst/>
          </a:prstGeom>
          <a:noFill/>
          <a:ln/>
        </p:spPr>
        <p:txBody>
          <a:bodyPr wrap="none" rtlCol="0" anchor="t"/>
          <a:lstStyle/>
          <a:p>
            <a:pPr indent="0" marL="0">
              <a:lnSpc>
                <a:spcPts val="5293"/>
              </a:lnSpc>
              <a:buNone/>
            </a:pPr>
            <a:r>
              <a:rPr lang="en-US" sz="4235" b="1" dirty="0">
                <a:solidFill>
                  <a:srgbClr val="396AF1"/>
                </a:solidFill>
                <a:latin typeface="Barlow" pitchFamily="34" charset="0"/>
                <a:ea typeface="Barlow" pitchFamily="34" charset="-122"/>
                <a:cs typeface="Barlow" pitchFamily="34" charset="-120"/>
              </a:rPr>
              <a:t>Sensitivity and Detection Range</a:t>
            </a:r>
            <a:endParaRPr lang="en-US" sz="4235" dirty="0"/>
          </a:p>
        </p:txBody>
      </p:sp>
      <p:sp>
        <p:nvSpPr>
          <p:cNvPr id="7" name="Text 2"/>
          <p:cNvSpPr/>
          <p:nvPr/>
        </p:nvSpPr>
        <p:spPr>
          <a:xfrm>
            <a:off x="715208" y="2040969"/>
            <a:ext cx="7713583" cy="1634133"/>
          </a:xfrm>
          <a:prstGeom prst="rect">
            <a:avLst/>
          </a:prstGeom>
          <a:noFill/>
          <a:ln/>
        </p:spPr>
        <p:txBody>
          <a:bodyPr wrap="squar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The sensitivity of the MQ-135 sensor refers to its ability to detect low concentrations of target gases. The detection range indicates the concentration levels that the sensor can accurately measure. The MQ-135 typically exhibits high sensitivity to various gases, with detection ranges ranging from a few parts per million (ppm) to several hundred ppm.</a:t>
            </a:r>
            <a:endParaRPr lang="en-US" sz="1609" dirty="0"/>
          </a:p>
        </p:txBody>
      </p:sp>
      <p:sp>
        <p:nvSpPr>
          <p:cNvPr id="8" name="Text 3"/>
          <p:cNvSpPr/>
          <p:nvPr/>
        </p:nvSpPr>
        <p:spPr>
          <a:xfrm>
            <a:off x="920591" y="4035028"/>
            <a:ext cx="215812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Gas</a:t>
            </a:r>
            <a:endParaRPr lang="en-US" sz="1609" dirty="0"/>
          </a:p>
        </p:txBody>
      </p:sp>
      <p:sp>
        <p:nvSpPr>
          <p:cNvPr id="9" name="Text 4"/>
          <p:cNvSpPr/>
          <p:nvPr/>
        </p:nvSpPr>
        <p:spPr>
          <a:xfrm>
            <a:off x="3494961" y="4035028"/>
            <a:ext cx="215431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Sensitivity (ppm)</a:t>
            </a:r>
            <a:endParaRPr lang="en-US" sz="1609" dirty="0"/>
          </a:p>
        </p:txBody>
      </p:sp>
      <p:sp>
        <p:nvSpPr>
          <p:cNvPr id="10" name="Text 5"/>
          <p:cNvSpPr/>
          <p:nvPr/>
        </p:nvSpPr>
        <p:spPr>
          <a:xfrm>
            <a:off x="6065520" y="4035028"/>
            <a:ext cx="2158127" cy="653653"/>
          </a:xfrm>
          <a:prstGeom prst="rect">
            <a:avLst/>
          </a:prstGeom>
          <a:noFill/>
          <a:ln/>
        </p:spPr>
        <p:txBody>
          <a:bodyPr wrap="squar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Detection Range (ppm)</a:t>
            </a:r>
            <a:endParaRPr lang="en-US" sz="1609" dirty="0"/>
          </a:p>
        </p:txBody>
      </p:sp>
      <p:sp>
        <p:nvSpPr>
          <p:cNvPr id="11" name="Shape 6"/>
          <p:cNvSpPr/>
          <p:nvPr/>
        </p:nvSpPr>
        <p:spPr>
          <a:xfrm>
            <a:off x="715208" y="4818817"/>
            <a:ext cx="7712750" cy="587097"/>
          </a:xfrm>
          <a:prstGeom prst="rect">
            <a:avLst/>
          </a:prstGeom>
          <a:solidFill>
            <a:srgbClr val="4B54FF">
              <a:alpha val="5000"/>
            </a:srgbClr>
          </a:solidFill>
          <a:ln/>
        </p:spPr>
      </p:sp>
      <p:sp>
        <p:nvSpPr>
          <p:cNvPr id="12" name="Text 7"/>
          <p:cNvSpPr/>
          <p:nvPr/>
        </p:nvSpPr>
        <p:spPr>
          <a:xfrm>
            <a:off x="920591" y="4948952"/>
            <a:ext cx="215812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Methane (CH4)</a:t>
            </a:r>
            <a:endParaRPr lang="en-US" sz="1609" dirty="0"/>
          </a:p>
        </p:txBody>
      </p:sp>
      <p:sp>
        <p:nvSpPr>
          <p:cNvPr id="13" name="Text 8"/>
          <p:cNvSpPr/>
          <p:nvPr/>
        </p:nvSpPr>
        <p:spPr>
          <a:xfrm>
            <a:off x="3494961" y="4948952"/>
            <a:ext cx="215431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10-50</a:t>
            </a:r>
            <a:endParaRPr lang="en-US" sz="1609" dirty="0"/>
          </a:p>
        </p:txBody>
      </p:sp>
      <p:sp>
        <p:nvSpPr>
          <p:cNvPr id="14" name="Text 9"/>
          <p:cNvSpPr/>
          <p:nvPr/>
        </p:nvSpPr>
        <p:spPr>
          <a:xfrm>
            <a:off x="6065520" y="4948952"/>
            <a:ext cx="215812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50-1000</a:t>
            </a:r>
            <a:endParaRPr lang="en-US" sz="1609" dirty="0"/>
          </a:p>
        </p:txBody>
      </p:sp>
      <p:sp>
        <p:nvSpPr>
          <p:cNvPr id="15" name="Text 10"/>
          <p:cNvSpPr/>
          <p:nvPr/>
        </p:nvSpPr>
        <p:spPr>
          <a:xfrm>
            <a:off x="920591" y="5536049"/>
            <a:ext cx="215812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Ethanol (C2H5OH)</a:t>
            </a:r>
            <a:endParaRPr lang="en-US" sz="1609" dirty="0"/>
          </a:p>
        </p:txBody>
      </p:sp>
      <p:sp>
        <p:nvSpPr>
          <p:cNvPr id="16" name="Text 11"/>
          <p:cNvSpPr/>
          <p:nvPr/>
        </p:nvSpPr>
        <p:spPr>
          <a:xfrm>
            <a:off x="3494961" y="5536049"/>
            <a:ext cx="215431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5-20</a:t>
            </a:r>
            <a:endParaRPr lang="en-US" sz="1609" dirty="0"/>
          </a:p>
        </p:txBody>
      </p:sp>
      <p:sp>
        <p:nvSpPr>
          <p:cNvPr id="17" name="Text 12"/>
          <p:cNvSpPr/>
          <p:nvPr/>
        </p:nvSpPr>
        <p:spPr>
          <a:xfrm>
            <a:off x="6065520" y="5536049"/>
            <a:ext cx="215812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20-500</a:t>
            </a:r>
            <a:endParaRPr lang="en-US" sz="1609" dirty="0"/>
          </a:p>
        </p:txBody>
      </p:sp>
      <p:sp>
        <p:nvSpPr>
          <p:cNvPr id="18" name="Shape 13"/>
          <p:cNvSpPr/>
          <p:nvPr/>
        </p:nvSpPr>
        <p:spPr>
          <a:xfrm>
            <a:off x="715208" y="5993011"/>
            <a:ext cx="7712750" cy="587097"/>
          </a:xfrm>
          <a:prstGeom prst="rect">
            <a:avLst/>
          </a:prstGeom>
          <a:solidFill>
            <a:srgbClr val="4B54FF">
              <a:alpha val="5000"/>
            </a:srgbClr>
          </a:solidFill>
          <a:ln/>
        </p:spPr>
      </p:sp>
      <p:sp>
        <p:nvSpPr>
          <p:cNvPr id="19" name="Text 14"/>
          <p:cNvSpPr/>
          <p:nvPr/>
        </p:nvSpPr>
        <p:spPr>
          <a:xfrm>
            <a:off x="920591" y="6123146"/>
            <a:ext cx="215812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Propane (C3H8)</a:t>
            </a:r>
            <a:endParaRPr lang="en-US" sz="1609" dirty="0"/>
          </a:p>
        </p:txBody>
      </p:sp>
      <p:sp>
        <p:nvSpPr>
          <p:cNvPr id="20" name="Text 15"/>
          <p:cNvSpPr/>
          <p:nvPr/>
        </p:nvSpPr>
        <p:spPr>
          <a:xfrm>
            <a:off x="3494961" y="6123146"/>
            <a:ext cx="215431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20-100</a:t>
            </a:r>
            <a:endParaRPr lang="en-US" sz="1609" dirty="0"/>
          </a:p>
        </p:txBody>
      </p:sp>
      <p:sp>
        <p:nvSpPr>
          <p:cNvPr id="21" name="Text 16"/>
          <p:cNvSpPr/>
          <p:nvPr/>
        </p:nvSpPr>
        <p:spPr>
          <a:xfrm>
            <a:off x="6065520" y="6123146"/>
            <a:ext cx="215812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100-2000</a:t>
            </a:r>
            <a:endParaRPr lang="en-US" sz="1609" dirty="0"/>
          </a:p>
        </p:txBody>
      </p:sp>
      <p:sp>
        <p:nvSpPr>
          <p:cNvPr id="22" name="Text 17"/>
          <p:cNvSpPr/>
          <p:nvPr/>
        </p:nvSpPr>
        <p:spPr>
          <a:xfrm>
            <a:off x="920591" y="6710243"/>
            <a:ext cx="215812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Butane (C4H10)</a:t>
            </a:r>
            <a:endParaRPr lang="en-US" sz="1609" dirty="0"/>
          </a:p>
        </p:txBody>
      </p:sp>
      <p:sp>
        <p:nvSpPr>
          <p:cNvPr id="23" name="Text 18"/>
          <p:cNvSpPr/>
          <p:nvPr/>
        </p:nvSpPr>
        <p:spPr>
          <a:xfrm>
            <a:off x="3494961" y="6710243"/>
            <a:ext cx="215431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30-150</a:t>
            </a:r>
            <a:endParaRPr lang="en-US" sz="1609" dirty="0"/>
          </a:p>
        </p:txBody>
      </p:sp>
      <p:sp>
        <p:nvSpPr>
          <p:cNvPr id="24" name="Text 19"/>
          <p:cNvSpPr/>
          <p:nvPr/>
        </p:nvSpPr>
        <p:spPr>
          <a:xfrm>
            <a:off x="6065520" y="6710243"/>
            <a:ext cx="2158127" cy="326827"/>
          </a:xfrm>
          <a:prstGeom prst="rect">
            <a:avLst/>
          </a:prstGeom>
          <a:noFill/>
          <a:ln/>
        </p:spPr>
        <p:txBody>
          <a:bodyPr wrap="none" rtlCol="0" anchor="t"/>
          <a:lstStyle/>
          <a:p>
            <a:pPr indent="0" marL="0">
              <a:lnSpc>
                <a:spcPts val="2575"/>
              </a:lnSpc>
              <a:buNone/>
            </a:pPr>
            <a:r>
              <a:rPr lang="en-US" sz="1609" dirty="0">
                <a:solidFill>
                  <a:srgbClr val="272525"/>
                </a:solidFill>
                <a:latin typeface="Montserrat" pitchFamily="34" charset="0"/>
                <a:ea typeface="Montserrat" pitchFamily="34" charset="-122"/>
                <a:cs typeface="Montserrat" pitchFamily="34" charset="-120"/>
              </a:rPr>
              <a:t>150-3000</a:t>
            </a:r>
            <a:endParaRPr lang="en-US" sz="1609" dirty="0"/>
          </a:p>
        </p:txBody>
      </p:sp>
      <p:pic>
        <p:nvPicPr>
          <p:cNvPr id="25"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288619"/>
          </a:xfrm>
          <a:prstGeom prst="rect">
            <a:avLst/>
          </a:prstGeom>
        </p:spPr>
      </p:pic>
      <p:sp>
        <p:nvSpPr>
          <p:cNvPr id="5" name="Text 1"/>
          <p:cNvSpPr/>
          <p:nvPr/>
        </p:nvSpPr>
        <p:spPr>
          <a:xfrm>
            <a:off x="942975" y="2937986"/>
            <a:ext cx="6573679" cy="602218"/>
          </a:xfrm>
          <a:prstGeom prst="rect">
            <a:avLst/>
          </a:prstGeom>
          <a:noFill/>
          <a:ln/>
        </p:spPr>
        <p:txBody>
          <a:bodyPr wrap="none" rtlCol="0" anchor="t"/>
          <a:lstStyle/>
          <a:p>
            <a:pPr indent="0" marL="0">
              <a:lnSpc>
                <a:spcPts val="4742"/>
              </a:lnSpc>
              <a:buNone/>
            </a:pPr>
            <a:r>
              <a:rPr lang="en-US" sz="3794" b="1" dirty="0">
                <a:solidFill>
                  <a:srgbClr val="396AF1"/>
                </a:solidFill>
                <a:latin typeface="Barlow" pitchFamily="34" charset="0"/>
                <a:ea typeface="Barlow" pitchFamily="34" charset="-122"/>
                <a:cs typeface="Barlow" pitchFamily="34" charset="-120"/>
              </a:rPr>
              <a:t>Calibration and Response Time</a:t>
            </a:r>
            <a:endParaRPr lang="en-US" sz="3794" dirty="0"/>
          </a:p>
        </p:txBody>
      </p:sp>
      <p:sp>
        <p:nvSpPr>
          <p:cNvPr id="6" name="Text 2"/>
          <p:cNvSpPr/>
          <p:nvPr/>
        </p:nvSpPr>
        <p:spPr>
          <a:xfrm>
            <a:off x="942975" y="3814762"/>
            <a:ext cx="12744331" cy="878681"/>
          </a:xfrm>
          <a:prstGeom prst="rect">
            <a:avLst/>
          </a:prstGeom>
          <a:noFill/>
          <a:ln/>
        </p:spPr>
        <p:txBody>
          <a:bodyPr wrap="square" rtlCol="0" anchor="t"/>
          <a:lstStyle/>
          <a:p>
            <a:pPr indent="0" marL="0">
              <a:lnSpc>
                <a:spcPts val="2307"/>
              </a:lnSpc>
              <a:buNone/>
            </a:pPr>
            <a:r>
              <a:rPr lang="en-US" sz="1442" dirty="0">
                <a:solidFill>
                  <a:srgbClr val="272525"/>
                </a:solidFill>
                <a:latin typeface="Montserrat" pitchFamily="34" charset="0"/>
                <a:ea typeface="Montserrat" pitchFamily="34" charset="-122"/>
                <a:cs typeface="Montserrat" pitchFamily="34" charset="-120"/>
              </a:rPr>
              <a:t>Calibration is crucial for ensuring accurate and reliable gas detection using the MQ-135 sensor. The calibration process involves adjusting the sensor's output signal to match known gas concentrations. Response time refers to the time taken by the sensor to detect and respond to a change in gas concentration.</a:t>
            </a:r>
            <a:endParaRPr lang="en-US" sz="1442" dirty="0"/>
          </a:p>
        </p:txBody>
      </p:sp>
      <p:sp>
        <p:nvSpPr>
          <p:cNvPr id="7" name="Shape 3"/>
          <p:cNvSpPr/>
          <p:nvPr/>
        </p:nvSpPr>
        <p:spPr>
          <a:xfrm>
            <a:off x="942975" y="5173980"/>
            <a:ext cx="12744331" cy="82391"/>
          </a:xfrm>
          <a:prstGeom prst="roundRect">
            <a:avLst>
              <a:gd name="adj" fmla="val 133336"/>
            </a:avLst>
          </a:prstGeom>
          <a:solidFill>
            <a:srgbClr val="EEEFF5"/>
          </a:solidFill>
          <a:ln/>
        </p:spPr>
      </p:sp>
      <p:sp>
        <p:nvSpPr>
          <p:cNvPr id="8" name="Shape 4"/>
          <p:cNvSpPr/>
          <p:nvPr/>
        </p:nvSpPr>
        <p:spPr>
          <a:xfrm>
            <a:off x="2964775" y="5173980"/>
            <a:ext cx="82391" cy="640794"/>
          </a:xfrm>
          <a:prstGeom prst="roundRect">
            <a:avLst>
              <a:gd name="adj" fmla="val 133336"/>
            </a:avLst>
          </a:prstGeom>
          <a:solidFill>
            <a:srgbClr val="EEEFF5"/>
          </a:solidFill>
          <a:ln/>
        </p:spPr>
      </p:sp>
      <p:sp>
        <p:nvSpPr>
          <p:cNvPr id="9" name="Shape 5"/>
          <p:cNvSpPr/>
          <p:nvPr/>
        </p:nvSpPr>
        <p:spPr>
          <a:xfrm>
            <a:off x="2799993" y="4968002"/>
            <a:ext cx="411956" cy="411956"/>
          </a:xfrm>
          <a:prstGeom prst="roundRect">
            <a:avLst>
              <a:gd name="adj" fmla="val 26667"/>
            </a:avLst>
          </a:prstGeom>
          <a:solidFill>
            <a:srgbClr val="EEEFF5"/>
          </a:solidFill>
          <a:ln/>
        </p:spPr>
      </p:sp>
      <p:sp>
        <p:nvSpPr>
          <p:cNvPr id="10" name="Text 6"/>
          <p:cNvSpPr/>
          <p:nvPr/>
        </p:nvSpPr>
        <p:spPr>
          <a:xfrm>
            <a:off x="2954774" y="5029438"/>
            <a:ext cx="102394" cy="289084"/>
          </a:xfrm>
          <a:prstGeom prst="rect">
            <a:avLst/>
          </a:prstGeom>
          <a:noFill/>
          <a:ln/>
        </p:spPr>
        <p:txBody>
          <a:bodyPr wrap="none" rtlCol="0" anchor="t"/>
          <a:lstStyle/>
          <a:p>
            <a:pPr algn="ctr" indent="0" marL="0">
              <a:lnSpc>
                <a:spcPts val="2276"/>
              </a:lnSpc>
              <a:buNone/>
            </a:pPr>
            <a:r>
              <a:rPr lang="en-US" sz="2276" b="1" dirty="0">
                <a:solidFill>
                  <a:srgbClr val="396AF1"/>
                </a:solidFill>
                <a:latin typeface="Barlow" pitchFamily="34" charset="0"/>
                <a:ea typeface="Barlow" pitchFamily="34" charset="-122"/>
                <a:cs typeface="Barlow" pitchFamily="34" charset="-120"/>
              </a:rPr>
              <a:t>1</a:t>
            </a:r>
            <a:endParaRPr lang="en-US" sz="2276" dirty="0"/>
          </a:p>
        </p:txBody>
      </p:sp>
      <p:sp>
        <p:nvSpPr>
          <p:cNvPr id="11" name="Text 7"/>
          <p:cNvSpPr/>
          <p:nvPr/>
        </p:nvSpPr>
        <p:spPr>
          <a:xfrm>
            <a:off x="1801416" y="5997893"/>
            <a:ext cx="2409111" cy="300990"/>
          </a:xfrm>
          <a:prstGeom prst="rect">
            <a:avLst/>
          </a:prstGeom>
          <a:noFill/>
          <a:ln/>
        </p:spPr>
        <p:txBody>
          <a:bodyPr wrap="none" rtlCol="0" anchor="t"/>
          <a:lstStyle/>
          <a:p>
            <a:pPr algn="ctr" indent="0" marL="0">
              <a:lnSpc>
                <a:spcPts val="2371"/>
              </a:lnSpc>
              <a:buNone/>
            </a:pPr>
            <a:r>
              <a:rPr lang="en-US" sz="1897" b="1" dirty="0">
                <a:solidFill>
                  <a:srgbClr val="396AF1"/>
                </a:solidFill>
                <a:latin typeface="Barlow" pitchFamily="34" charset="0"/>
                <a:ea typeface="Barlow" pitchFamily="34" charset="-122"/>
                <a:cs typeface="Barlow" pitchFamily="34" charset="-120"/>
              </a:rPr>
              <a:t>Initial Calibration</a:t>
            </a:r>
            <a:endParaRPr lang="en-US" sz="1897" dirty="0"/>
          </a:p>
        </p:txBody>
      </p:sp>
      <p:sp>
        <p:nvSpPr>
          <p:cNvPr id="12" name="Text 8"/>
          <p:cNvSpPr/>
          <p:nvPr/>
        </p:nvSpPr>
        <p:spPr>
          <a:xfrm>
            <a:off x="1125974" y="6408658"/>
            <a:ext cx="3760113" cy="878681"/>
          </a:xfrm>
          <a:prstGeom prst="rect">
            <a:avLst/>
          </a:prstGeom>
          <a:noFill/>
          <a:ln/>
        </p:spPr>
        <p:txBody>
          <a:bodyPr wrap="square" rtlCol="0" anchor="t"/>
          <a:lstStyle/>
          <a:p>
            <a:pPr algn="ctr" indent="0" marL="0">
              <a:lnSpc>
                <a:spcPts val="2307"/>
              </a:lnSpc>
              <a:buNone/>
            </a:pPr>
            <a:r>
              <a:rPr lang="en-US" sz="1442" dirty="0">
                <a:solidFill>
                  <a:srgbClr val="272525"/>
                </a:solidFill>
                <a:latin typeface="Montserrat" pitchFamily="34" charset="0"/>
                <a:ea typeface="Montserrat" pitchFamily="34" charset="-122"/>
                <a:cs typeface="Montserrat" pitchFamily="34" charset="-120"/>
              </a:rPr>
              <a:t>The MQ-135 sensor is typically calibrated in a controlled environment using a known gas concentration.</a:t>
            </a:r>
            <a:endParaRPr lang="en-US" sz="1442" dirty="0"/>
          </a:p>
        </p:txBody>
      </p:sp>
      <p:sp>
        <p:nvSpPr>
          <p:cNvPr id="13" name="Shape 9"/>
          <p:cNvSpPr/>
          <p:nvPr/>
        </p:nvSpPr>
        <p:spPr>
          <a:xfrm>
            <a:off x="7273885" y="5173980"/>
            <a:ext cx="82391" cy="640794"/>
          </a:xfrm>
          <a:prstGeom prst="roundRect">
            <a:avLst>
              <a:gd name="adj" fmla="val 133336"/>
            </a:avLst>
          </a:prstGeom>
          <a:solidFill>
            <a:srgbClr val="EEEFF5"/>
          </a:solidFill>
          <a:ln/>
        </p:spPr>
      </p:sp>
      <p:sp>
        <p:nvSpPr>
          <p:cNvPr id="14" name="Shape 10"/>
          <p:cNvSpPr/>
          <p:nvPr/>
        </p:nvSpPr>
        <p:spPr>
          <a:xfrm>
            <a:off x="7109103" y="4968002"/>
            <a:ext cx="411956" cy="411956"/>
          </a:xfrm>
          <a:prstGeom prst="roundRect">
            <a:avLst>
              <a:gd name="adj" fmla="val 26667"/>
            </a:avLst>
          </a:prstGeom>
          <a:solidFill>
            <a:srgbClr val="EEEFF5"/>
          </a:solidFill>
          <a:ln/>
        </p:spPr>
      </p:sp>
      <p:sp>
        <p:nvSpPr>
          <p:cNvPr id="15" name="Text 11"/>
          <p:cNvSpPr/>
          <p:nvPr/>
        </p:nvSpPr>
        <p:spPr>
          <a:xfrm>
            <a:off x="7234118" y="5029438"/>
            <a:ext cx="161925" cy="289084"/>
          </a:xfrm>
          <a:prstGeom prst="rect">
            <a:avLst/>
          </a:prstGeom>
          <a:noFill/>
          <a:ln/>
        </p:spPr>
        <p:txBody>
          <a:bodyPr wrap="none" rtlCol="0" anchor="t"/>
          <a:lstStyle/>
          <a:p>
            <a:pPr algn="ctr" indent="0" marL="0">
              <a:lnSpc>
                <a:spcPts val="2276"/>
              </a:lnSpc>
              <a:buNone/>
            </a:pPr>
            <a:r>
              <a:rPr lang="en-US" sz="2276" b="1" dirty="0">
                <a:solidFill>
                  <a:srgbClr val="396AF1"/>
                </a:solidFill>
                <a:latin typeface="Barlow" pitchFamily="34" charset="0"/>
                <a:ea typeface="Barlow" pitchFamily="34" charset="-122"/>
                <a:cs typeface="Barlow" pitchFamily="34" charset="-120"/>
              </a:rPr>
              <a:t>2</a:t>
            </a:r>
            <a:endParaRPr lang="en-US" sz="2276" dirty="0"/>
          </a:p>
        </p:txBody>
      </p:sp>
      <p:sp>
        <p:nvSpPr>
          <p:cNvPr id="16" name="Text 12"/>
          <p:cNvSpPr/>
          <p:nvPr/>
        </p:nvSpPr>
        <p:spPr>
          <a:xfrm>
            <a:off x="6110526" y="5997893"/>
            <a:ext cx="2409111" cy="300990"/>
          </a:xfrm>
          <a:prstGeom prst="rect">
            <a:avLst/>
          </a:prstGeom>
          <a:noFill/>
          <a:ln/>
        </p:spPr>
        <p:txBody>
          <a:bodyPr wrap="none" rtlCol="0" anchor="t"/>
          <a:lstStyle/>
          <a:p>
            <a:pPr algn="ctr" indent="0" marL="0">
              <a:lnSpc>
                <a:spcPts val="2371"/>
              </a:lnSpc>
              <a:buNone/>
            </a:pPr>
            <a:r>
              <a:rPr lang="en-US" sz="1897" b="1" dirty="0">
                <a:solidFill>
                  <a:srgbClr val="396AF1"/>
                </a:solidFill>
                <a:latin typeface="Barlow" pitchFamily="34" charset="0"/>
                <a:ea typeface="Barlow" pitchFamily="34" charset="-122"/>
                <a:cs typeface="Barlow" pitchFamily="34" charset="-120"/>
              </a:rPr>
              <a:t>Response Time</a:t>
            </a:r>
            <a:endParaRPr lang="en-US" sz="1897" dirty="0"/>
          </a:p>
        </p:txBody>
      </p:sp>
      <p:sp>
        <p:nvSpPr>
          <p:cNvPr id="17" name="Text 13"/>
          <p:cNvSpPr/>
          <p:nvPr/>
        </p:nvSpPr>
        <p:spPr>
          <a:xfrm>
            <a:off x="5435084" y="6408658"/>
            <a:ext cx="3760113" cy="1171575"/>
          </a:xfrm>
          <a:prstGeom prst="rect">
            <a:avLst/>
          </a:prstGeom>
          <a:noFill/>
          <a:ln/>
        </p:spPr>
        <p:txBody>
          <a:bodyPr wrap="square" rtlCol="0" anchor="t"/>
          <a:lstStyle/>
          <a:p>
            <a:pPr algn="ctr" indent="0" marL="0">
              <a:lnSpc>
                <a:spcPts val="2307"/>
              </a:lnSpc>
              <a:buNone/>
            </a:pPr>
            <a:r>
              <a:rPr lang="en-US" sz="1442" dirty="0">
                <a:solidFill>
                  <a:srgbClr val="272525"/>
                </a:solidFill>
                <a:latin typeface="Montserrat" pitchFamily="34" charset="0"/>
                <a:ea typeface="Montserrat" pitchFamily="34" charset="-122"/>
                <a:cs typeface="Montserrat" pitchFamily="34" charset="-120"/>
              </a:rPr>
              <a:t>The sensor's response time is typically measured in seconds and depends on the concentration and type of gas being detected.</a:t>
            </a:r>
            <a:endParaRPr lang="en-US" sz="1442" dirty="0"/>
          </a:p>
        </p:txBody>
      </p:sp>
      <p:sp>
        <p:nvSpPr>
          <p:cNvPr id="18" name="Shape 14"/>
          <p:cNvSpPr/>
          <p:nvPr/>
        </p:nvSpPr>
        <p:spPr>
          <a:xfrm>
            <a:off x="11582995" y="5173980"/>
            <a:ext cx="82391" cy="640794"/>
          </a:xfrm>
          <a:prstGeom prst="roundRect">
            <a:avLst>
              <a:gd name="adj" fmla="val 133336"/>
            </a:avLst>
          </a:prstGeom>
          <a:solidFill>
            <a:srgbClr val="EEEFF5"/>
          </a:solidFill>
          <a:ln/>
        </p:spPr>
      </p:sp>
      <p:sp>
        <p:nvSpPr>
          <p:cNvPr id="19" name="Shape 15"/>
          <p:cNvSpPr/>
          <p:nvPr/>
        </p:nvSpPr>
        <p:spPr>
          <a:xfrm>
            <a:off x="11418213" y="4968002"/>
            <a:ext cx="411956" cy="411956"/>
          </a:xfrm>
          <a:prstGeom prst="roundRect">
            <a:avLst>
              <a:gd name="adj" fmla="val 26667"/>
            </a:avLst>
          </a:prstGeom>
          <a:solidFill>
            <a:srgbClr val="EEEFF5"/>
          </a:solidFill>
          <a:ln/>
        </p:spPr>
      </p:sp>
      <p:sp>
        <p:nvSpPr>
          <p:cNvPr id="20" name="Text 16"/>
          <p:cNvSpPr/>
          <p:nvPr/>
        </p:nvSpPr>
        <p:spPr>
          <a:xfrm>
            <a:off x="11546086" y="5029438"/>
            <a:ext cx="156091" cy="289084"/>
          </a:xfrm>
          <a:prstGeom prst="rect">
            <a:avLst/>
          </a:prstGeom>
          <a:noFill/>
          <a:ln/>
        </p:spPr>
        <p:txBody>
          <a:bodyPr wrap="none" rtlCol="0" anchor="t"/>
          <a:lstStyle/>
          <a:p>
            <a:pPr algn="ctr" indent="0" marL="0">
              <a:lnSpc>
                <a:spcPts val="2276"/>
              </a:lnSpc>
              <a:buNone/>
            </a:pPr>
            <a:r>
              <a:rPr lang="en-US" sz="2276" b="1" dirty="0">
                <a:solidFill>
                  <a:srgbClr val="396AF1"/>
                </a:solidFill>
                <a:latin typeface="Barlow" pitchFamily="34" charset="0"/>
                <a:ea typeface="Barlow" pitchFamily="34" charset="-122"/>
                <a:cs typeface="Barlow" pitchFamily="34" charset="-120"/>
              </a:rPr>
              <a:t>3</a:t>
            </a:r>
            <a:endParaRPr lang="en-US" sz="2276" dirty="0"/>
          </a:p>
        </p:txBody>
      </p:sp>
      <p:sp>
        <p:nvSpPr>
          <p:cNvPr id="21" name="Text 17"/>
          <p:cNvSpPr/>
          <p:nvPr/>
        </p:nvSpPr>
        <p:spPr>
          <a:xfrm>
            <a:off x="10419636" y="5997893"/>
            <a:ext cx="2409111" cy="300990"/>
          </a:xfrm>
          <a:prstGeom prst="rect">
            <a:avLst/>
          </a:prstGeom>
          <a:noFill/>
          <a:ln/>
        </p:spPr>
        <p:txBody>
          <a:bodyPr wrap="none" rtlCol="0" anchor="t"/>
          <a:lstStyle/>
          <a:p>
            <a:pPr algn="ctr" indent="0" marL="0">
              <a:lnSpc>
                <a:spcPts val="2371"/>
              </a:lnSpc>
              <a:buNone/>
            </a:pPr>
            <a:r>
              <a:rPr lang="en-US" sz="1897" b="1" dirty="0">
                <a:solidFill>
                  <a:srgbClr val="396AF1"/>
                </a:solidFill>
                <a:latin typeface="Barlow" pitchFamily="34" charset="0"/>
                <a:ea typeface="Barlow" pitchFamily="34" charset="-122"/>
                <a:cs typeface="Barlow" pitchFamily="34" charset="-120"/>
              </a:rPr>
              <a:t>Periodic Recalibration</a:t>
            </a:r>
            <a:endParaRPr lang="en-US" sz="1897" dirty="0"/>
          </a:p>
        </p:txBody>
      </p:sp>
      <p:sp>
        <p:nvSpPr>
          <p:cNvPr id="22" name="Text 18"/>
          <p:cNvSpPr/>
          <p:nvPr/>
        </p:nvSpPr>
        <p:spPr>
          <a:xfrm>
            <a:off x="9744194" y="6408658"/>
            <a:ext cx="3760113" cy="1171575"/>
          </a:xfrm>
          <a:prstGeom prst="rect">
            <a:avLst/>
          </a:prstGeom>
          <a:noFill/>
          <a:ln/>
        </p:spPr>
        <p:txBody>
          <a:bodyPr wrap="square" rtlCol="0" anchor="t"/>
          <a:lstStyle/>
          <a:p>
            <a:pPr algn="ctr" indent="0" marL="0">
              <a:lnSpc>
                <a:spcPts val="2307"/>
              </a:lnSpc>
              <a:buNone/>
            </a:pPr>
            <a:r>
              <a:rPr lang="en-US" sz="1442" dirty="0">
                <a:solidFill>
                  <a:srgbClr val="272525"/>
                </a:solidFill>
                <a:latin typeface="Montserrat" pitchFamily="34" charset="0"/>
                <a:ea typeface="Montserrat" pitchFamily="34" charset="-122"/>
                <a:cs typeface="Montserrat" pitchFamily="34" charset="-120"/>
              </a:rPr>
              <a:t>Regular recalibration is recommended to ensure ongoing accuracy and reliability, especially in environments with fluctuating gas levels.</a:t>
            </a:r>
            <a:endParaRPr lang="en-US" sz="1442"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417207"/>
          </a:xfrm>
          <a:prstGeom prst="rect">
            <a:avLst/>
          </a:prstGeom>
        </p:spPr>
      </p:pic>
      <p:sp>
        <p:nvSpPr>
          <p:cNvPr id="5" name="Text 1"/>
          <p:cNvSpPr/>
          <p:nvPr/>
        </p:nvSpPr>
        <p:spPr>
          <a:xfrm>
            <a:off x="676751" y="3103959"/>
            <a:ext cx="6202799" cy="636032"/>
          </a:xfrm>
          <a:prstGeom prst="rect">
            <a:avLst/>
          </a:prstGeom>
          <a:noFill/>
          <a:ln/>
        </p:spPr>
        <p:txBody>
          <a:bodyPr wrap="none" rtlCol="0" anchor="t"/>
          <a:lstStyle/>
          <a:p>
            <a:pPr indent="0" marL="0">
              <a:lnSpc>
                <a:spcPts val="5009"/>
              </a:lnSpc>
              <a:buNone/>
            </a:pPr>
            <a:r>
              <a:rPr lang="en-US" sz="4007" b="1" dirty="0">
                <a:solidFill>
                  <a:srgbClr val="396AF1"/>
                </a:solidFill>
                <a:latin typeface="Barlow" pitchFamily="34" charset="0"/>
                <a:ea typeface="Barlow" pitchFamily="34" charset="-122"/>
                <a:cs typeface="Barlow" pitchFamily="34" charset="-120"/>
              </a:rPr>
              <a:t>Applications and Use Cases</a:t>
            </a:r>
            <a:endParaRPr lang="en-US" sz="4007" dirty="0"/>
          </a:p>
        </p:txBody>
      </p:sp>
      <p:sp>
        <p:nvSpPr>
          <p:cNvPr id="6" name="Text 2"/>
          <p:cNvSpPr/>
          <p:nvPr/>
        </p:nvSpPr>
        <p:spPr>
          <a:xfrm>
            <a:off x="676751" y="4030027"/>
            <a:ext cx="13276898" cy="618649"/>
          </a:xfrm>
          <a:prstGeom prst="rect">
            <a:avLst/>
          </a:prstGeom>
          <a:noFill/>
          <a:ln/>
        </p:spPr>
        <p:txBody>
          <a:bodyPr wrap="square" rtlCol="0" anchor="t"/>
          <a:lstStyle/>
          <a:p>
            <a:pPr indent="0" marL="0">
              <a:lnSpc>
                <a:spcPts val="2436"/>
              </a:lnSpc>
              <a:buNone/>
            </a:pPr>
            <a:r>
              <a:rPr lang="en-US" sz="1523" dirty="0">
                <a:solidFill>
                  <a:srgbClr val="272525"/>
                </a:solidFill>
                <a:latin typeface="Montserrat" pitchFamily="34" charset="0"/>
                <a:ea typeface="Montserrat" pitchFamily="34" charset="-122"/>
                <a:cs typeface="Montserrat" pitchFamily="34" charset="-120"/>
              </a:rPr>
              <a:t>The MQ-135 gas sensor is a versatile device with a wide range of applications in various industries and settings, primarily for gas leakage detection, air quality monitoring, and safety systems.</a:t>
            </a:r>
            <a:endParaRPr lang="en-US" sz="1523" dirty="0"/>
          </a:p>
        </p:txBody>
      </p:sp>
      <p:sp>
        <p:nvSpPr>
          <p:cNvPr id="7" name="Shape 3"/>
          <p:cNvSpPr/>
          <p:nvPr/>
        </p:nvSpPr>
        <p:spPr>
          <a:xfrm>
            <a:off x="676751" y="4866203"/>
            <a:ext cx="4296728" cy="2676644"/>
          </a:xfrm>
          <a:prstGeom prst="roundRect">
            <a:avLst>
              <a:gd name="adj" fmla="val 4335"/>
            </a:avLst>
          </a:prstGeom>
          <a:solidFill>
            <a:srgbClr val="EEEFF5"/>
          </a:solidFill>
          <a:ln/>
        </p:spPr>
      </p:sp>
      <p:sp>
        <p:nvSpPr>
          <p:cNvPr id="8" name="Text 4"/>
          <p:cNvSpPr/>
          <p:nvPr/>
        </p:nvSpPr>
        <p:spPr>
          <a:xfrm>
            <a:off x="870109" y="5059561"/>
            <a:ext cx="2544485" cy="318016"/>
          </a:xfrm>
          <a:prstGeom prst="rect">
            <a:avLst/>
          </a:prstGeom>
          <a:noFill/>
          <a:ln/>
        </p:spPr>
        <p:txBody>
          <a:bodyPr wrap="none" rtlCol="0" anchor="t"/>
          <a:lstStyle/>
          <a:p>
            <a:pPr indent="0" marL="0">
              <a:lnSpc>
                <a:spcPts val="2504"/>
              </a:lnSpc>
              <a:buNone/>
            </a:pPr>
            <a:r>
              <a:rPr lang="en-US" sz="2004" b="1" dirty="0">
                <a:solidFill>
                  <a:srgbClr val="396AF1"/>
                </a:solidFill>
                <a:latin typeface="Barlow" pitchFamily="34" charset="0"/>
                <a:ea typeface="Barlow" pitchFamily="34" charset="-122"/>
                <a:cs typeface="Barlow" pitchFamily="34" charset="-120"/>
              </a:rPr>
              <a:t>Gas Leak Detection</a:t>
            </a:r>
            <a:endParaRPr lang="en-US" sz="2004" dirty="0"/>
          </a:p>
        </p:txBody>
      </p:sp>
      <p:sp>
        <p:nvSpPr>
          <p:cNvPr id="9" name="Text 5"/>
          <p:cNvSpPr/>
          <p:nvPr/>
        </p:nvSpPr>
        <p:spPr>
          <a:xfrm>
            <a:off x="870109" y="5493544"/>
            <a:ext cx="3910013" cy="1546622"/>
          </a:xfrm>
          <a:prstGeom prst="rect">
            <a:avLst/>
          </a:prstGeom>
          <a:noFill/>
          <a:ln/>
        </p:spPr>
        <p:txBody>
          <a:bodyPr wrap="square" rtlCol="0" anchor="t"/>
          <a:lstStyle/>
          <a:p>
            <a:pPr indent="0" marL="0">
              <a:lnSpc>
                <a:spcPts val="2436"/>
              </a:lnSpc>
              <a:buNone/>
            </a:pPr>
            <a:r>
              <a:rPr lang="en-US" sz="1523" dirty="0">
                <a:solidFill>
                  <a:srgbClr val="272525"/>
                </a:solidFill>
                <a:latin typeface="Montserrat" pitchFamily="34" charset="0"/>
                <a:ea typeface="Montserrat" pitchFamily="34" charset="-122"/>
                <a:cs typeface="Montserrat" pitchFamily="34" charset="-120"/>
              </a:rPr>
              <a:t>In homes, industries, and laboratories, the MQ-135 is used to detect gas leaks from appliances, pipelines, and other sources, alerting users to potential hazards.</a:t>
            </a:r>
            <a:endParaRPr lang="en-US" sz="1523" dirty="0"/>
          </a:p>
        </p:txBody>
      </p:sp>
      <p:sp>
        <p:nvSpPr>
          <p:cNvPr id="10" name="Shape 6"/>
          <p:cNvSpPr/>
          <p:nvPr/>
        </p:nvSpPr>
        <p:spPr>
          <a:xfrm>
            <a:off x="5166836" y="4866203"/>
            <a:ext cx="4296728" cy="2676644"/>
          </a:xfrm>
          <a:prstGeom prst="roundRect">
            <a:avLst>
              <a:gd name="adj" fmla="val 4335"/>
            </a:avLst>
          </a:prstGeom>
          <a:solidFill>
            <a:srgbClr val="EEEFF5"/>
          </a:solidFill>
          <a:ln/>
        </p:spPr>
      </p:sp>
      <p:sp>
        <p:nvSpPr>
          <p:cNvPr id="11" name="Text 7"/>
          <p:cNvSpPr/>
          <p:nvPr/>
        </p:nvSpPr>
        <p:spPr>
          <a:xfrm>
            <a:off x="5360194" y="5059561"/>
            <a:ext cx="2544485" cy="318016"/>
          </a:xfrm>
          <a:prstGeom prst="rect">
            <a:avLst/>
          </a:prstGeom>
          <a:noFill/>
          <a:ln/>
        </p:spPr>
        <p:txBody>
          <a:bodyPr wrap="none" rtlCol="0" anchor="t"/>
          <a:lstStyle/>
          <a:p>
            <a:pPr indent="0" marL="0">
              <a:lnSpc>
                <a:spcPts val="2504"/>
              </a:lnSpc>
              <a:buNone/>
            </a:pPr>
            <a:r>
              <a:rPr lang="en-US" sz="2004" b="1" dirty="0">
                <a:solidFill>
                  <a:srgbClr val="396AF1"/>
                </a:solidFill>
                <a:latin typeface="Barlow" pitchFamily="34" charset="0"/>
                <a:ea typeface="Barlow" pitchFamily="34" charset="-122"/>
                <a:cs typeface="Barlow" pitchFamily="34" charset="-120"/>
              </a:rPr>
              <a:t>Air Quality Monitoring</a:t>
            </a:r>
            <a:endParaRPr lang="en-US" sz="2004" dirty="0"/>
          </a:p>
        </p:txBody>
      </p:sp>
      <p:sp>
        <p:nvSpPr>
          <p:cNvPr id="12" name="Text 8"/>
          <p:cNvSpPr/>
          <p:nvPr/>
        </p:nvSpPr>
        <p:spPr>
          <a:xfrm>
            <a:off x="5360194" y="5493544"/>
            <a:ext cx="3910013" cy="1855946"/>
          </a:xfrm>
          <a:prstGeom prst="rect">
            <a:avLst/>
          </a:prstGeom>
          <a:noFill/>
          <a:ln/>
        </p:spPr>
        <p:txBody>
          <a:bodyPr wrap="square" rtlCol="0" anchor="t"/>
          <a:lstStyle/>
          <a:p>
            <a:pPr indent="0" marL="0">
              <a:lnSpc>
                <a:spcPts val="2436"/>
              </a:lnSpc>
              <a:buNone/>
            </a:pPr>
            <a:r>
              <a:rPr lang="en-US" sz="1523" dirty="0">
                <a:solidFill>
                  <a:srgbClr val="272525"/>
                </a:solidFill>
                <a:latin typeface="Montserrat" pitchFamily="34" charset="0"/>
                <a:ea typeface="Montserrat" pitchFamily="34" charset="-122"/>
                <a:cs typeface="Montserrat" pitchFamily="34" charset="-120"/>
              </a:rPr>
              <a:t>The sensor can be used in air quality monitoring systems to detect and quantify harmful gases, such as carbon monoxide and volatile organic compounds, providing insights into indoor and outdoor air quality.</a:t>
            </a:r>
            <a:endParaRPr lang="en-US" sz="1523" dirty="0"/>
          </a:p>
        </p:txBody>
      </p:sp>
      <p:sp>
        <p:nvSpPr>
          <p:cNvPr id="13" name="Shape 9"/>
          <p:cNvSpPr/>
          <p:nvPr/>
        </p:nvSpPr>
        <p:spPr>
          <a:xfrm>
            <a:off x="9656921" y="4866203"/>
            <a:ext cx="4296728" cy="2676644"/>
          </a:xfrm>
          <a:prstGeom prst="roundRect">
            <a:avLst>
              <a:gd name="adj" fmla="val 4335"/>
            </a:avLst>
          </a:prstGeom>
          <a:solidFill>
            <a:srgbClr val="EEEFF5"/>
          </a:solidFill>
          <a:ln/>
        </p:spPr>
      </p:sp>
      <p:sp>
        <p:nvSpPr>
          <p:cNvPr id="14" name="Text 10"/>
          <p:cNvSpPr/>
          <p:nvPr/>
        </p:nvSpPr>
        <p:spPr>
          <a:xfrm>
            <a:off x="9850279" y="5059561"/>
            <a:ext cx="2544485" cy="318016"/>
          </a:xfrm>
          <a:prstGeom prst="rect">
            <a:avLst/>
          </a:prstGeom>
          <a:noFill/>
          <a:ln/>
        </p:spPr>
        <p:txBody>
          <a:bodyPr wrap="none" rtlCol="0" anchor="t"/>
          <a:lstStyle/>
          <a:p>
            <a:pPr indent="0" marL="0">
              <a:lnSpc>
                <a:spcPts val="2504"/>
              </a:lnSpc>
              <a:buNone/>
            </a:pPr>
            <a:r>
              <a:rPr lang="en-US" sz="2004" b="1" dirty="0">
                <a:solidFill>
                  <a:srgbClr val="396AF1"/>
                </a:solidFill>
                <a:latin typeface="Barlow" pitchFamily="34" charset="0"/>
                <a:ea typeface="Barlow" pitchFamily="34" charset="-122"/>
                <a:cs typeface="Barlow" pitchFamily="34" charset="-120"/>
              </a:rPr>
              <a:t>Safety Systems</a:t>
            </a:r>
            <a:endParaRPr lang="en-US" sz="2004" dirty="0"/>
          </a:p>
        </p:txBody>
      </p:sp>
      <p:sp>
        <p:nvSpPr>
          <p:cNvPr id="15" name="Text 11"/>
          <p:cNvSpPr/>
          <p:nvPr/>
        </p:nvSpPr>
        <p:spPr>
          <a:xfrm>
            <a:off x="9850279" y="5493544"/>
            <a:ext cx="3910013" cy="1855946"/>
          </a:xfrm>
          <a:prstGeom prst="rect">
            <a:avLst/>
          </a:prstGeom>
          <a:noFill/>
          <a:ln/>
        </p:spPr>
        <p:txBody>
          <a:bodyPr wrap="square" rtlCol="0" anchor="t"/>
          <a:lstStyle/>
          <a:p>
            <a:pPr indent="0" marL="0">
              <a:lnSpc>
                <a:spcPts val="2436"/>
              </a:lnSpc>
              <a:buNone/>
            </a:pPr>
            <a:r>
              <a:rPr lang="en-US" sz="1523" dirty="0">
                <a:solidFill>
                  <a:srgbClr val="272525"/>
                </a:solidFill>
                <a:latin typeface="Montserrat" pitchFamily="34" charset="0"/>
                <a:ea typeface="Montserrat" pitchFamily="34" charset="-122"/>
                <a:cs typeface="Montserrat" pitchFamily="34" charset="-120"/>
              </a:rPr>
              <a:t>The MQ-135 is incorporated into safety systems, including fire alarms, gas detectors, and industrial safety equipment, to trigger alarms or activate safety measures in case of gas leaks or hazardous conditions.</a:t>
            </a:r>
            <a:endParaRPr lang="en-US" sz="1523"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20980" y="1624132"/>
            <a:ext cx="5044321" cy="4981337"/>
          </a:xfrm>
          <a:prstGeom prst="rect">
            <a:avLst/>
          </a:prstGeom>
        </p:spPr>
      </p:pic>
      <p:sp>
        <p:nvSpPr>
          <p:cNvPr id="6" name="Text 1"/>
          <p:cNvSpPr/>
          <p:nvPr/>
        </p:nvSpPr>
        <p:spPr>
          <a:xfrm>
            <a:off x="6105406" y="811530"/>
            <a:ext cx="5547360" cy="581739"/>
          </a:xfrm>
          <a:prstGeom prst="rect">
            <a:avLst/>
          </a:prstGeom>
          <a:noFill/>
          <a:ln/>
        </p:spPr>
        <p:txBody>
          <a:bodyPr wrap="none" rtlCol="0" anchor="t"/>
          <a:lstStyle/>
          <a:p>
            <a:pPr indent="0" marL="0">
              <a:lnSpc>
                <a:spcPts val="4581"/>
              </a:lnSpc>
              <a:buNone/>
            </a:pPr>
            <a:r>
              <a:rPr lang="en-US" sz="3665" b="1" dirty="0">
                <a:solidFill>
                  <a:srgbClr val="396AF1"/>
                </a:solidFill>
                <a:latin typeface="Barlow" pitchFamily="34" charset="0"/>
                <a:ea typeface="Barlow" pitchFamily="34" charset="-122"/>
                <a:cs typeface="Barlow" pitchFamily="34" charset="-120"/>
              </a:rPr>
              <a:t>Installation and Integration</a:t>
            </a:r>
            <a:endParaRPr lang="en-US" sz="3665" dirty="0"/>
          </a:p>
        </p:txBody>
      </p:sp>
      <p:sp>
        <p:nvSpPr>
          <p:cNvPr id="7" name="Text 2"/>
          <p:cNvSpPr/>
          <p:nvPr/>
        </p:nvSpPr>
        <p:spPr>
          <a:xfrm>
            <a:off x="6105406" y="1658541"/>
            <a:ext cx="7905988" cy="1131570"/>
          </a:xfrm>
          <a:prstGeom prst="rect">
            <a:avLst/>
          </a:prstGeom>
          <a:noFill/>
          <a:ln/>
        </p:spPr>
        <p:txBody>
          <a:bodyPr wrap="square" rtlCol="0" anchor="t"/>
          <a:lstStyle/>
          <a:p>
            <a:pPr indent="0" marL="0">
              <a:lnSpc>
                <a:spcPts val="2228"/>
              </a:lnSpc>
              <a:buNone/>
            </a:pPr>
            <a:r>
              <a:rPr lang="en-US" sz="1393" dirty="0">
                <a:solidFill>
                  <a:srgbClr val="272525"/>
                </a:solidFill>
                <a:latin typeface="Montserrat" pitchFamily="34" charset="0"/>
                <a:ea typeface="Montserrat" pitchFamily="34" charset="-122"/>
                <a:cs typeface="Montserrat" pitchFamily="34" charset="-120"/>
              </a:rPr>
              <a:t>Installing and integrating the MQ-135 gas sensor requires careful consideration of the application's specific requirements and environmental factors. It typically involves mounting the sensor in a suitable location, providing power supply, and connecting it to a processing unit or controller.</a:t>
            </a:r>
            <a:endParaRPr lang="en-US" sz="1393" dirty="0"/>
          </a:p>
        </p:txBody>
      </p:sp>
      <p:pic>
        <p:nvPicPr>
          <p:cNvPr id="8" name="Image 3" descr="preencoded.png">    </p:cNvPr>
          <p:cNvPicPr>
            <a:picLocks noChangeAspect="1"/>
          </p:cNvPicPr>
          <p:nvPr/>
        </p:nvPicPr>
        <p:blipFill>
          <a:blip r:embed="rId4"/>
          <a:stretch>
            <a:fillRect/>
          </a:stretch>
        </p:blipFill>
        <p:spPr>
          <a:xfrm>
            <a:off x="6105406" y="2989064"/>
            <a:ext cx="884277" cy="1414820"/>
          </a:xfrm>
          <a:prstGeom prst="rect">
            <a:avLst/>
          </a:prstGeom>
        </p:spPr>
      </p:pic>
      <p:sp>
        <p:nvSpPr>
          <p:cNvPr id="9" name="Text 3"/>
          <p:cNvSpPr/>
          <p:nvPr/>
        </p:nvSpPr>
        <p:spPr>
          <a:xfrm>
            <a:off x="7254954" y="3165872"/>
            <a:ext cx="2327196" cy="290870"/>
          </a:xfrm>
          <a:prstGeom prst="rect">
            <a:avLst/>
          </a:prstGeom>
          <a:noFill/>
          <a:ln/>
        </p:spPr>
        <p:txBody>
          <a:bodyPr wrap="none" rtlCol="0" anchor="t"/>
          <a:lstStyle/>
          <a:p>
            <a:pPr algn="l" indent="0" marL="0">
              <a:lnSpc>
                <a:spcPts val="2291"/>
              </a:lnSpc>
              <a:buNone/>
            </a:pPr>
            <a:r>
              <a:rPr lang="en-US" sz="1832" b="1" dirty="0">
                <a:solidFill>
                  <a:srgbClr val="396AF1"/>
                </a:solidFill>
                <a:latin typeface="Barlow" pitchFamily="34" charset="0"/>
                <a:ea typeface="Barlow" pitchFamily="34" charset="-122"/>
                <a:cs typeface="Barlow" pitchFamily="34" charset="-120"/>
              </a:rPr>
              <a:t>Mounting</a:t>
            </a:r>
            <a:endParaRPr lang="en-US" sz="1832" dirty="0"/>
          </a:p>
        </p:txBody>
      </p:sp>
      <p:sp>
        <p:nvSpPr>
          <p:cNvPr id="10" name="Text 4"/>
          <p:cNvSpPr/>
          <p:nvPr/>
        </p:nvSpPr>
        <p:spPr>
          <a:xfrm>
            <a:off x="7254954" y="3562826"/>
            <a:ext cx="6756440" cy="565785"/>
          </a:xfrm>
          <a:prstGeom prst="rect">
            <a:avLst/>
          </a:prstGeom>
          <a:noFill/>
          <a:ln/>
        </p:spPr>
        <p:txBody>
          <a:bodyPr wrap="square" rtlCol="0" anchor="t"/>
          <a:lstStyle/>
          <a:p>
            <a:pPr algn="l" indent="0" marL="0">
              <a:lnSpc>
                <a:spcPts val="2228"/>
              </a:lnSpc>
              <a:buNone/>
            </a:pPr>
            <a:r>
              <a:rPr lang="en-US" sz="1393" dirty="0">
                <a:solidFill>
                  <a:srgbClr val="272525"/>
                </a:solidFill>
                <a:latin typeface="Montserrat" pitchFamily="34" charset="0"/>
                <a:ea typeface="Montserrat" pitchFamily="34" charset="-122"/>
                <a:cs typeface="Montserrat" pitchFamily="34" charset="-120"/>
              </a:rPr>
              <a:t>The sensor should be mounted in a location that provides adequate airflow and minimizes interference from other sources.</a:t>
            </a:r>
            <a:endParaRPr lang="en-US" sz="1393" dirty="0"/>
          </a:p>
        </p:txBody>
      </p:sp>
      <p:pic>
        <p:nvPicPr>
          <p:cNvPr id="11" name="Image 4" descr="preencoded.png">    </p:cNvPr>
          <p:cNvPicPr>
            <a:picLocks noChangeAspect="1"/>
          </p:cNvPicPr>
          <p:nvPr/>
        </p:nvPicPr>
        <p:blipFill>
          <a:blip r:embed="rId5"/>
          <a:stretch>
            <a:fillRect/>
          </a:stretch>
        </p:blipFill>
        <p:spPr>
          <a:xfrm>
            <a:off x="6105406" y="4403884"/>
            <a:ext cx="884277" cy="1599248"/>
          </a:xfrm>
          <a:prstGeom prst="rect">
            <a:avLst/>
          </a:prstGeom>
        </p:spPr>
      </p:pic>
      <p:sp>
        <p:nvSpPr>
          <p:cNvPr id="12" name="Text 5"/>
          <p:cNvSpPr/>
          <p:nvPr/>
        </p:nvSpPr>
        <p:spPr>
          <a:xfrm>
            <a:off x="7254954" y="4580692"/>
            <a:ext cx="2327196" cy="290870"/>
          </a:xfrm>
          <a:prstGeom prst="rect">
            <a:avLst/>
          </a:prstGeom>
          <a:noFill/>
          <a:ln/>
        </p:spPr>
        <p:txBody>
          <a:bodyPr wrap="none" rtlCol="0" anchor="t"/>
          <a:lstStyle/>
          <a:p>
            <a:pPr algn="l" indent="0" marL="0">
              <a:lnSpc>
                <a:spcPts val="2291"/>
              </a:lnSpc>
              <a:buNone/>
            </a:pPr>
            <a:r>
              <a:rPr lang="en-US" sz="1832" b="1" dirty="0">
                <a:solidFill>
                  <a:srgbClr val="396AF1"/>
                </a:solidFill>
                <a:latin typeface="Barlow" pitchFamily="34" charset="0"/>
                <a:ea typeface="Barlow" pitchFamily="34" charset="-122"/>
                <a:cs typeface="Barlow" pitchFamily="34" charset="-120"/>
              </a:rPr>
              <a:t>Power Supply</a:t>
            </a:r>
            <a:endParaRPr lang="en-US" sz="1832" dirty="0"/>
          </a:p>
        </p:txBody>
      </p:sp>
      <p:sp>
        <p:nvSpPr>
          <p:cNvPr id="13" name="Text 6"/>
          <p:cNvSpPr/>
          <p:nvPr/>
        </p:nvSpPr>
        <p:spPr>
          <a:xfrm>
            <a:off x="7254954" y="4977646"/>
            <a:ext cx="6756440" cy="848678"/>
          </a:xfrm>
          <a:prstGeom prst="rect">
            <a:avLst/>
          </a:prstGeom>
          <a:noFill/>
          <a:ln/>
        </p:spPr>
        <p:txBody>
          <a:bodyPr wrap="square" rtlCol="0" anchor="t"/>
          <a:lstStyle/>
          <a:p>
            <a:pPr algn="l" indent="0" marL="0">
              <a:lnSpc>
                <a:spcPts val="2228"/>
              </a:lnSpc>
              <a:buNone/>
            </a:pPr>
            <a:r>
              <a:rPr lang="en-US" sz="1393" dirty="0">
                <a:solidFill>
                  <a:srgbClr val="272525"/>
                </a:solidFill>
                <a:latin typeface="Montserrat" pitchFamily="34" charset="0"/>
                <a:ea typeface="Montserrat" pitchFamily="34" charset="-122"/>
                <a:cs typeface="Montserrat" pitchFamily="34" charset="-120"/>
              </a:rPr>
              <a:t>The sensor requires a stable power supply, typically 5 volts DC, to operate correctly. The power supply should be properly connected to the sensor's terminals.</a:t>
            </a:r>
            <a:endParaRPr lang="en-US" sz="1393" dirty="0"/>
          </a:p>
        </p:txBody>
      </p:sp>
      <p:pic>
        <p:nvPicPr>
          <p:cNvPr id="14" name="Image 5" descr="preencoded.png">    </p:cNvPr>
          <p:cNvPicPr>
            <a:picLocks noChangeAspect="1"/>
          </p:cNvPicPr>
          <p:nvPr/>
        </p:nvPicPr>
        <p:blipFill>
          <a:blip r:embed="rId6"/>
          <a:stretch>
            <a:fillRect/>
          </a:stretch>
        </p:blipFill>
        <p:spPr>
          <a:xfrm>
            <a:off x="6105406" y="6003131"/>
            <a:ext cx="884277" cy="1414820"/>
          </a:xfrm>
          <a:prstGeom prst="rect">
            <a:avLst/>
          </a:prstGeom>
        </p:spPr>
      </p:pic>
      <p:sp>
        <p:nvSpPr>
          <p:cNvPr id="15" name="Text 7"/>
          <p:cNvSpPr/>
          <p:nvPr/>
        </p:nvSpPr>
        <p:spPr>
          <a:xfrm>
            <a:off x="7254954" y="6179939"/>
            <a:ext cx="2327196" cy="290870"/>
          </a:xfrm>
          <a:prstGeom prst="rect">
            <a:avLst/>
          </a:prstGeom>
          <a:noFill/>
          <a:ln/>
        </p:spPr>
        <p:txBody>
          <a:bodyPr wrap="none" rtlCol="0" anchor="t"/>
          <a:lstStyle/>
          <a:p>
            <a:pPr algn="l" indent="0" marL="0">
              <a:lnSpc>
                <a:spcPts val="2291"/>
              </a:lnSpc>
              <a:buNone/>
            </a:pPr>
            <a:r>
              <a:rPr lang="en-US" sz="1832" b="1" dirty="0">
                <a:solidFill>
                  <a:srgbClr val="396AF1"/>
                </a:solidFill>
                <a:latin typeface="Barlow" pitchFamily="34" charset="0"/>
                <a:ea typeface="Barlow" pitchFamily="34" charset="-122"/>
                <a:cs typeface="Barlow" pitchFamily="34" charset="-120"/>
              </a:rPr>
              <a:t>Signal Conditioning</a:t>
            </a:r>
            <a:endParaRPr lang="en-US" sz="1832" dirty="0"/>
          </a:p>
        </p:txBody>
      </p:sp>
      <p:sp>
        <p:nvSpPr>
          <p:cNvPr id="16" name="Text 8"/>
          <p:cNvSpPr/>
          <p:nvPr/>
        </p:nvSpPr>
        <p:spPr>
          <a:xfrm>
            <a:off x="7254954" y="6576893"/>
            <a:ext cx="6756440" cy="565785"/>
          </a:xfrm>
          <a:prstGeom prst="rect">
            <a:avLst/>
          </a:prstGeom>
          <a:noFill/>
          <a:ln/>
        </p:spPr>
        <p:txBody>
          <a:bodyPr wrap="square" rtlCol="0" anchor="t"/>
          <a:lstStyle/>
          <a:p>
            <a:pPr algn="l" indent="0" marL="0">
              <a:lnSpc>
                <a:spcPts val="2228"/>
              </a:lnSpc>
              <a:buNone/>
            </a:pPr>
            <a:r>
              <a:rPr lang="en-US" sz="1393" dirty="0">
                <a:solidFill>
                  <a:srgbClr val="272525"/>
                </a:solidFill>
                <a:latin typeface="Montserrat" pitchFamily="34" charset="0"/>
                <a:ea typeface="Montserrat" pitchFamily="34" charset="-122"/>
                <a:cs typeface="Montserrat" pitchFamily="34" charset="-120"/>
              </a:rPr>
              <a:t>The sensor's output signal may need to be amplified or filtered depending on the application and the processing unit's requirements.</a:t>
            </a:r>
            <a:endParaRPr lang="en-US" sz="1393" dirty="0"/>
          </a:p>
        </p:txBody>
      </p:sp>
      <p:pic>
        <p:nvPicPr>
          <p:cNvPr id="17"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189548" y="1561148"/>
            <a:ext cx="5107305" cy="5107305"/>
          </a:xfrm>
          <a:prstGeom prst="rect">
            <a:avLst/>
          </a:prstGeom>
        </p:spPr>
      </p:pic>
      <p:sp>
        <p:nvSpPr>
          <p:cNvPr id="6" name="Text 1"/>
          <p:cNvSpPr/>
          <p:nvPr/>
        </p:nvSpPr>
        <p:spPr>
          <a:xfrm>
            <a:off x="6017181" y="934164"/>
            <a:ext cx="5957173" cy="498872"/>
          </a:xfrm>
          <a:prstGeom prst="rect">
            <a:avLst/>
          </a:prstGeom>
          <a:noFill/>
          <a:ln/>
        </p:spPr>
        <p:txBody>
          <a:bodyPr wrap="none" rtlCol="0" anchor="t"/>
          <a:lstStyle/>
          <a:p>
            <a:pPr indent="0" marL="0">
              <a:lnSpc>
                <a:spcPts val="3928"/>
              </a:lnSpc>
              <a:buNone/>
            </a:pPr>
            <a:r>
              <a:rPr lang="en-US" sz="3143" b="1" dirty="0">
                <a:solidFill>
                  <a:srgbClr val="396AF1"/>
                </a:solidFill>
                <a:latin typeface="Barlow" pitchFamily="34" charset="0"/>
                <a:ea typeface="Barlow" pitchFamily="34" charset="-122"/>
                <a:cs typeface="Barlow" pitchFamily="34" charset="-120"/>
              </a:rPr>
              <a:t>Maintenance and Troubleshooting</a:t>
            </a:r>
            <a:endParaRPr lang="en-US" sz="3143" dirty="0"/>
          </a:p>
        </p:txBody>
      </p:sp>
      <p:sp>
        <p:nvSpPr>
          <p:cNvPr id="7" name="Text 2"/>
          <p:cNvSpPr/>
          <p:nvPr/>
        </p:nvSpPr>
        <p:spPr>
          <a:xfrm>
            <a:off x="6017181" y="1660446"/>
            <a:ext cx="8082439" cy="727948"/>
          </a:xfrm>
          <a:prstGeom prst="rect">
            <a:avLst/>
          </a:prstGeom>
          <a:noFill/>
          <a:ln/>
        </p:spPr>
        <p:txBody>
          <a:bodyPr wrap="square" rtlCol="0" anchor="t"/>
          <a:lstStyle/>
          <a:p>
            <a:pPr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To ensure long-term performance and reliability, the MQ-135 sensor requires regular maintenance and troubleshooting. This involves cleaning the sensor element, checking for signs of damage or wear, and addressing any performance issues that may arise.</a:t>
            </a:r>
            <a:endParaRPr lang="en-US" sz="1194" dirty="0"/>
          </a:p>
        </p:txBody>
      </p:sp>
      <p:pic>
        <p:nvPicPr>
          <p:cNvPr id="8" name="Image 3" descr="preencoded.png">    </p:cNvPr>
          <p:cNvPicPr>
            <a:picLocks noChangeAspect="1"/>
          </p:cNvPicPr>
          <p:nvPr/>
        </p:nvPicPr>
        <p:blipFill>
          <a:blip r:embed="rId4"/>
          <a:stretch>
            <a:fillRect/>
          </a:stretch>
        </p:blipFill>
        <p:spPr>
          <a:xfrm>
            <a:off x="6017181" y="2559010"/>
            <a:ext cx="379095" cy="379095"/>
          </a:xfrm>
          <a:prstGeom prst="rect">
            <a:avLst/>
          </a:prstGeom>
        </p:spPr>
      </p:pic>
      <p:sp>
        <p:nvSpPr>
          <p:cNvPr id="9" name="Text 3"/>
          <p:cNvSpPr/>
          <p:nvPr/>
        </p:nvSpPr>
        <p:spPr>
          <a:xfrm>
            <a:off x="6017181" y="3089672"/>
            <a:ext cx="1995487" cy="249436"/>
          </a:xfrm>
          <a:prstGeom prst="rect">
            <a:avLst/>
          </a:prstGeom>
          <a:noFill/>
          <a:ln/>
        </p:spPr>
        <p:txBody>
          <a:bodyPr wrap="none" rtlCol="0" anchor="t"/>
          <a:lstStyle/>
          <a:p>
            <a:pPr algn="l" indent="0" marL="0">
              <a:lnSpc>
                <a:spcPts val="1964"/>
              </a:lnSpc>
              <a:buNone/>
            </a:pPr>
            <a:r>
              <a:rPr lang="en-US" sz="1571" b="1" dirty="0">
                <a:solidFill>
                  <a:srgbClr val="396AF1"/>
                </a:solidFill>
                <a:latin typeface="Barlow" pitchFamily="34" charset="0"/>
                <a:ea typeface="Barlow" pitchFamily="34" charset="-122"/>
                <a:cs typeface="Barlow" pitchFamily="34" charset="-120"/>
              </a:rPr>
              <a:t>Regular Cleaning</a:t>
            </a:r>
            <a:endParaRPr lang="en-US" sz="1571" dirty="0"/>
          </a:p>
        </p:txBody>
      </p:sp>
      <p:sp>
        <p:nvSpPr>
          <p:cNvPr id="10" name="Text 4"/>
          <p:cNvSpPr/>
          <p:nvPr/>
        </p:nvSpPr>
        <p:spPr>
          <a:xfrm>
            <a:off x="6017181" y="3430072"/>
            <a:ext cx="8082439" cy="242649"/>
          </a:xfrm>
          <a:prstGeom prst="rect">
            <a:avLst/>
          </a:prstGeom>
          <a:noFill/>
          <a:ln/>
        </p:spPr>
        <p:txBody>
          <a:bodyPr wrap="none" rtlCol="0" anchor="t"/>
          <a:lstStyle/>
          <a:p>
            <a:pPr algn="l"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The sensing element should be cleaned regularly to remove dust and debris that can affect its sensitivity.</a:t>
            </a:r>
            <a:endParaRPr lang="en-US" sz="1194" dirty="0"/>
          </a:p>
        </p:txBody>
      </p:sp>
      <p:pic>
        <p:nvPicPr>
          <p:cNvPr id="11" name="Image 4" descr="preencoded.png">    </p:cNvPr>
          <p:cNvPicPr>
            <a:picLocks noChangeAspect="1"/>
          </p:cNvPicPr>
          <p:nvPr/>
        </p:nvPicPr>
        <p:blipFill>
          <a:blip r:embed="rId5"/>
          <a:stretch>
            <a:fillRect/>
          </a:stretch>
        </p:blipFill>
        <p:spPr>
          <a:xfrm>
            <a:off x="6017181" y="4127659"/>
            <a:ext cx="379095" cy="379095"/>
          </a:xfrm>
          <a:prstGeom prst="rect">
            <a:avLst/>
          </a:prstGeom>
        </p:spPr>
      </p:pic>
      <p:sp>
        <p:nvSpPr>
          <p:cNvPr id="12" name="Text 5"/>
          <p:cNvSpPr/>
          <p:nvPr/>
        </p:nvSpPr>
        <p:spPr>
          <a:xfrm>
            <a:off x="6017181" y="4658320"/>
            <a:ext cx="1995487" cy="249436"/>
          </a:xfrm>
          <a:prstGeom prst="rect">
            <a:avLst/>
          </a:prstGeom>
          <a:noFill/>
          <a:ln/>
        </p:spPr>
        <p:txBody>
          <a:bodyPr wrap="none" rtlCol="0" anchor="t"/>
          <a:lstStyle/>
          <a:p>
            <a:pPr algn="l" indent="0" marL="0">
              <a:lnSpc>
                <a:spcPts val="1964"/>
              </a:lnSpc>
              <a:buNone/>
            </a:pPr>
            <a:r>
              <a:rPr lang="en-US" sz="1571" b="1" dirty="0">
                <a:solidFill>
                  <a:srgbClr val="396AF1"/>
                </a:solidFill>
                <a:latin typeface="Barlow" pitchFamily="34" charset="0"/>
                <a:ea typeface="Barlow" pitchFamily="34" charset="-122"/>
                <a:cs typeface="Barlow" pitchFamily="34" charset="-120"/>
              </a:rPr>
              <a:t>Troubleshooting</a:t>
            </a:r>
            <a:endParaRPr lang="en-US" sz="1571" dirty="0"/>
          </a:p>
        </p:txBody>
      </p:sp>
      <p:sp>
        <p:nvSpPr>
          <p:cNvPr id="13" name="Text 6"/>
          <p:cNvSpPr/>
          <p:nvPr/>
        </p:nvSpPr>
        <p:spPr>
          <a:xfrm>
            <a:off x="6017181" y="4998720"/>
            <a:ext cx="8082439" cy="485299"/>
          </a:xfrm>
          <a:prstGeom prst="rect">
            <a:avLst/>
          </a:prstGeom>
          <a:noFill/>
          <a:ln/>
        </p:spPr>
        <p:txBody>
          <a:bodyPr wrap="square" rtlCol="0" anchor="t"/>
          <a:lstStyle/>
          <a:p>
            <a:pPr algn="l"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If the sensor exhibits abnormal readings or fails to detect gases, troubleshooting steps should be taken to identify and address the issue.</a:t>
            </a:r>
            <a:endParaRPr lang="en-US" sz="1194" dirty="0"/>
          </a:p>
        </p:txBody>
      </p:sp>
      <p:pic>
        <p:nvPicPr>
          <p:cNvPr id="14" name="Image 5" descr="preencoded.png">    </p:cNvPr>
          <p:cNvPicPr>
            <a:picLocks noChangeAspect="1"/>
          </p:cNvPicPr>
          <p:nvPr/>
        </p:nvPicPr>
        <p:blipFill>
          <a:blip r:embed="rId6"/>
          <a:stretch>
            <a:fillRect/>
          </a:stretch>
        </p:blipFill>
        <p:spPr>
          <a:xfrm>
            <a:off x="6017181" y="5938957"/>
            <a:ext cx="379095" cy="379095"/>
          </a:xfrm>
          <a:prstGeom prst="rect">
            <a:avLst/>
          </a:prstGeom>
        </p:spPr>
      </p:pic>
      <p:sp>
        <p:nvSpPr>
          <p:cNvPr id="15" name="Text 7"/>
          <p:cNvSpPr/>
          <p:nvPr/>
        </p:nvSpPr>
        <p:spPr>
          <a:xfrm>
            <a:off x="6017181" y="6469618"/>
            <a:ext cx="1995487" cy="249436"/>
          </a:xfrm>
          <a:prstGeom prst="rect">
            <a:avLst/>
          </a:prstGeom>
          <a:noFill/>
          <a:ln/>
        </p:spPr>
        <p:txBody>
          <a:bodyPr wrap="none" rtlCol="0" anchor="t"/>
          <a:lstStyle/>
          <a:p>
            <a:pPr algn="l" indent="0" marL="0">
              <a:lnSpc>
                <a:spcPts val="1964"/>
              </a:lnSpc>
              <a:buNone/>
            </a:pPr>
            <a:r>
              <a:rPr lang="en-US" sz="1571" b="1" dirty="0">
                <a:solidFill>
                  <a:srgbClr val="396AF1"/>
                </a:solidFill>
                <a:latin typeface="Barlow" pitchFamily="34" charset="0"/>
                <a:ea typeface="Barlow" pitchFamily="34" charset="-122"/>
                <a:cs typeface="Barlow" pitchFamily="34" charset="-120"/>
              </a:rPr>
              <a:t>Replacement</a:t>
            </a:r>
            <a:endParaRPr lang="en-US" sz="1571" dirty="0"/>
          </a:p>
        </p:txBody>
      </p:sp>
      <p:sp>
        <p:nvSpPr>
          <p:cNvPr id="16" name="Text 8"/>
          <p:cNvSpPr/>
          <p:nvPr/>
        </p:nvSpPr>
        <p:spPr>
          <a:xfrm>
            <a:off x="6017181" y="6810018"/>
            <a:ext cx="8082439" cy="485299"/>
          </a:xfrm>
          <a:prstGeom prst="rect">
            <a:avLst/>
          </a:prstGeom>
          <a:noFill/>
          <a:ln/>
        </p:spPr>
        <p:txBody>
          <a:bodyPr wrap="square" rtlCol="0" anchor="t"/>
          <a:lstStyle/>
          <a:p>
            <a:pPr algn="l" indent="0" marL="0">
              <a:lnSpc>
                <a:spcPts val="1911"/>
              </a:lnSpc>
              <a:buNone/>
            </a:pPr>
            <a:r>
              <a:rPr lang="en-US" sz="1194" dirty="0">
                <a:solidFill>
                  <a:srgbClr val="272525"/>
                </a:solidFill>
                <a:latin typeface="Montserrat" pitchFamily="34" charset="0"/>
                <a:ea typeface="Montserrat" pitchFamily="34" charset="-122"/>
                <a:cs typeface="Montserrat" pitchFamily="34" charset="-120"/>
              </a:rPr>
              <a:t>Over time, the MQ-135 sensor's sensitivity may degrade, and it may require replacement to maintain accurate gas detection.</a:t>
            </a:r>
            <a:endParaRPr lang="en-US" sz="1194" dirty="0"/>
          </a:p>
        </p:txBody>
      </p:sp>
      <p:pic>
        <p:nvPicPr>
          <p:cNvPr id="17"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2024-07-10T16:27:22Z</dcterms:created>
  <dcterms:modified xsi:type="dcterms:W3CDTF">2024-07-10T16:27:22Z</dcterms:modified>
</cp:coreProperties>
</file>